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webextensions/webextension1.xml" ContentType="application/vnd.ms-office.webextension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webextensions/webextension2.xml" ContentType="application/vnd.ms-office.webextension+xml"/>
  <Override PartName="/ppt/notesSlides/notesSlide41.xml" ContentType="application/vnd.openxmlformats-officedocument.presentationml.notesSlide+xml"/>
  <Override PartName="/ppt/webextensions/webextension3.xml" ContentType="application/vnd.ms-office.webextension+xml"/>
  <Override PartName="/ppt/notesSlides/notesSlide42.xml" ContentType="application/vnd.openxmlformats-officedocument.presentationml.notesSlide+xml"/>
  <Override PartName="/ppt/webextensions/webextension4.xml" ContentType="application/vnd.ms-office.webextension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52"/>
  </p:notesMasterIdLst>
  <p:handoutMasterIdLst>
    <p:handoutMasterId r:id="rId53"/>
  </p:handoutMasterIdLst>
  <p:sldIdLst>
    <p:sldId id="256" r:id="rId5"/>
    <p:sldId id="259" r:id="rId6"/>
    <p:sldId id="288" r:id="rId7"/>
    <p:sldId id="262" r:id="rId8"/>
    <p:sldId id="261" r:id="rId9"/>
    <p:sldId id="287" r:id="rId10"/>
    <p:sldId id="266" r:id="rId11"/>
    <p:sldId id="270" r:id="rId12"/>
    <p:sldId id="267" r:id="rId13"/>
    <p:sldId id="300" r:id="rId14"/>
    <p:sldId id="309" r:id="rId15"/>
    <p:sldId id="290" r:id="rId16"/>
    <p:sldId id="310" r:id="rId17"/>
    <p:sldId id="302" r:id="rId18"/>
    <p:sldId id="304" r:id="rId19"/>
    <p:sldId id="307" r:id="rId20"/>
    <p:sldId id="308" r:id="rId21"/>
    <p:sldId id="299" r:id="rId22"/>
    <p:sldId id="297" r:id="rId23"/>
    <p:sldId id="291" r:id="rId24"/>
    <p:sldId id="311" r:id="rId25"/>
    <p:sldId id="312" r:id="rId26"/>
    <p:sldId id="313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293" r:id="rId35"/>
    <p:sldId id="322" r:id="rId36"/>
    <p:sldId id="323" r:id="rId37"/>
    <p:sldId id="324" r:id="rId38"/>
    <p:sldId id="325" r:id="rId39"/>
    <p:sldId id="327" r:id="rId40"/>
    <p:sldId id="328" r:id="rId41"/>
    <p:sldId id="329" r:id="rId42"/>
    <p:sldId id="330" r:id="rId43"/>
    <p:sldId id="331" r:id="rId44"/>
    <p:sldId id="292" r:id="rId45"/>
    <p:sldId id="296" r:id="rId46"/>
    <p:sldId id="260" r:id="rId47"/>
    <p:sldId id="264" r:id="rId48"/>
    <p:sldId id="265" r:id="rId49"/>
    <p:sldId id="268" r:id="rId50"/>
    <p:sldId id="269" r:id="rId51"/>
  </p:sldIdLst>
  <p:sldSz cx="12192000" cy="6858000"/>
  <p:notesSz cx="6858000" cy="9144000"/>
  <p:defaultTextStyle>
    <a:defPPr rtl="0">
      <a:defRPr lang="h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2161D8-9415-47F2-855E-1617A81CB6D5}" v="35" dt="2023-05-17T12:54:03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4648" autoAdjust="0"/>
  </p:normalViewPr>
  <p:slideViewPr>
    <p:cSldViewPr snapToGrid="0">
      <p:cViewPr varScale="1">
        <p:scale>
          <a:sx n="109" d="100"/>
          <a:sy n="109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 err="1"/>
            <a:t>Keywords</a:t>
          </a:r>
          <a:r>
            <a:rPr lang="hu-HU" noProof="0" dirty="0"/>
            <a:t> </a:t>
          </a:r>
          <a:r>
            <a:rPr lang="hu-HU" noProof="0" dirty="0" err="1"/>
            <a:t>related</a:t>
          </a:r>
          <a:r>
            <a:rPr lang="hu-HU" noProof="0" dirty="0"/>
            <a:t> </a:t>
          </a:r>
          <a:r>
            <a:rPr lang="hu-HU" noProof="0" dirty="0" err="1"/>
            <a:t>to</a:t>
          </a:r>
          <a:r>
            <a:rPr lang="hu-HU" noProof="0" dirty="0"/>
            <a:t> AI, </a:t>
          </a:r>
          <a:r>
            <a:rPr lang="hu-HU" noProof="0" dirty="0" err="1"/>
            <a:t>Machine</a:t>
          </a:r>
          <a:r>
            <a:rPr lang="hu-HU" noProof="0" dirty="0"/>
            <a:t> </a:t>
          </a:r>
          <a:r>
            <a:rPr lang="hu-HU" noProof="0" dirty="0" err="1"/>
            <a:t>Learning</a:t>
          </a:r>
          <a:r>
            <a:rPr lang="hu-HU" noProof="0" dirty="0"/>
            <a:t> &amp; Big Data	</a:t>
          </a:r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hu-HU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hu-HU" noProof="0" dirty="0"/>
        </a:p>
      </dgm:t>
    </dgm:pt>
    <dgm:pt modelId="{D81F7F06-FE72-4D83-B171-5776C05D4305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/>
            <a:t>Web of Science: Europe &amp; </a:t>
          </a:r>
          <a:r>
            <a:rPr lang="hu-HU" noProof="0" dirty="0" err="1"/>
            <a:t>China</a:t>
          </a:r>
          <a:r>
            <a:rPr lang="hu-HU" noProof="0" dirty="0"/>
            <a:t> co-</a:t>
          </a:r>
          <a:r>
            <a:rPr lang="hu-HU" noProof="0" dirty="0" err="1"/>
            <a:t>publications</a:t>
          </a:r>
          <a:endParaRPr lang="hu-HU" noProof="0" dirty="0"/>
        </a:p>
        <a:p>
          <a:pPr rtl="0">
            <a:lnSpc>
              <a:spcPct val="100000"/>
            </a:lnSpc>
          </a:pPr>
          <a:r>
            <a:rPr lang="hu-HU" noProof="0" dirty="0"/>
            <a:t>(EU28+NOR+UK+CHE)</a:t>
          </a:r>
        </a:p>
      </dgm:t>
    </dgm:pt>
    <dgm:pt modelId="{7A2B9D1D-F662-433B-80F4-849D8E8DD6AE}" type="parTrans" cxnId="{F3CCE9DC-9FAD-4330-AE19-7F529FCCE054}">
      <dgm:prSet/>
      <dgm:spPr/>
      <dgm:t>
        <a:bodyPr/>
        <a:lstStyle/>
        <a:p>
          <a:endParaRPr lang="hu-HU"/>
        </a:p>
      </dgm:t>
    </dgm:pt>
    <dgm:pt modelId="{00660984-1DEE-46A3-AFC0-F32971EF4EB0}" type="sibTrans" cxnId="{F3CCE9DC-9FAD-4330-AE19-7F529FCCE054}">
      <dgm:prSet/>
      <dgm:spPr/>
      <dgm:t>
        <a:bodyPr/>
        <a:lstStyle/>
        <a:p>
          <a:endParaRPr lang="hu-HU"/>
        </a:p>
      </dgm:t>
    </dgm:pt>
    <dgm:pt modelId="{FB8394BB-D1DD-4CFE-810F-E2120970E1C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 err="1"/>
            <a:t>Qualitative</a:t>
          </a:r>
          <a:r>
            <a:rPr lang="hu-HU" noProof="0" dirty="0"/>
            <a:t> </a:t>
          </a:r>
          <a:r>
            <a:rPr lang="hu-HU" noProof="0" dirty="0" err="1"/>
            <a:t>analysis</a:t>
          </a:r>
          <a:r>
            <a:rPr lang="hu-HU" noProof="0" dirty="0"/>
            <a:t> of </a:t>
          </a:r>
          <a:r>
            <a:rPr lang="hu-HU" noProof="0" dirty="0" err="1"/>
            <a:t>the</a:t>
          </a:r>
          <a:r>
            <a:rPr lang="hu-HU" noProof="0" dirty="0"/>
            <a:t> 2011-2022 </a:t>
          </a:r>
          <a:r>
            <a:rPr lang="hu-HU" noProof="0" dirty="0" err="1"/>
            <a:t>period</a:t>
          </a:r>
          <a:endParaRPr lang="hu-HU" noProof="0" dirty="0"/>
        </a:p>
      </dgm:t>
    </dgm:pt>
    <dgm:pt modelId="{B73C348C-9AAA-4B5F-8D66-765072E0F107}" type="sibTrans" cxnId="{85365C79-418B-4D37-B104-F6737F9F3A46}">
      <dgm:prSet/>
      <dgm:spPr/>
      <dgm:t>
        <a:bodyPr/>
        <a:lstStyle/>
        <a:p>
          <a:endParaRPr lang="hu-HU"/>
        </a:p>
      </dgm:t>
    </dgm:pt>
    <dgm:pt modelId="{74B44F34-8F34-4AFA-A3FA-43F25D8E4409}" type="parTrans" cxnId="{85365C79-418B-4D37-B104-F6737F9F3A46}">
      <dgm:prSet/>
      <dgm:spPr/>
      <dgm:t>
        <a:bodyPr/>
        <a:lstStyle/>
        <a:p>
          <a:endParaRPr lang="hu-HU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3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3"/>
      <dgm:spPr/>
    </dgm:pt>
    <dgm:pt modelId="{429CABD1-4116-474B-81BF-735E2CA9DD00}" type="pres">
      <dgm:prSet presAssocID="{7E5AA53B-3EEE-4DE4-BB81-9044890C2946}" presName="dstNode" presStyleLbl="node1" presStyleIdx="0" presStyleCnt="3"/>
      <dgm:spPr/>
    </dgm:pt>
    <dgm:pt modelId="{8747D368-171E-4F2B-A332-2670AD808DBA}" type="pres">
      <dgm:prSet presAssocID="{D81F7F06-FE72-4D83-B171-5776C05D4305}" presName="text_1" presStyleLbl="node1" presStyleIdx="0" presStyleCnt="3">
        <dgm:presLayoutVars>
          <dgm:bulletEnabled val="1"/>
        </dgm:presLayoutVars>
      </dgm:prSet>
      <dgm:spPr/>
    </dgm:pt>
    <dgm:pt modelId="{449E5F4F-E64A-4092-B4E2-0956937D8A35}" type="pres">
      <dgm:prSet presAssocID="{D81F7F06-FE72-4D83-B171-5776C05D4305}" presName="accent_1" presStyleCnt="0"/>
      <dgm:spPr/>
    </dgm:pt>
    <dgm:pt modelId="{03F563E8-7B0C-4263-864D-2335C7B7A81B}" type="pres">
      <dgm:prSet presAssocID="{D81F7F06-FE72-4D83-B171-5776C05D4305}" presName="accentRepeatNode" presStyleLbl="solidFgAcc1" presStyleIdx="0" presStyleCnt="3"/>
      <dgm:spPr/>
    </dgm:pt>
    <dgm:pt modelId="{0AFCC5F7-9EF1-4C7D-B96F-DA885E558C36}" type="pres">
      <dgm:prSet presAssocID="{6750AC01-D39D-4F3A-9DC8-2A211EE986A2}" presName="text_2" presStyleLbl="node1" presStyleIdx="1" presStyleCnt="3">
        <dgm:presLayoutVars>
          <dgm:bulletEnabled val="1"/>
        </dgm:presLayoutVars>
      </dgm:prSet>
      <dgm:spPr/>
    </dgm:pt>
    <dgm:pt modelId="{AA14A456-CA87-4FE0-8EF2-C896F4EE51C5}" type="pres">
      <dgm:prSet presAssocID="{6750AC01-D39D-4F3A-9DC8-2A211EE986A2}" presName="accent_2" presStyleCnt="0"/>
      <dgm:spPr/>
    </dgm:pt>
    <dgm:pt modelId="{07CB3071-D555-47DA-A36A-69EB91531FD8}" type="pres">
      <dgm:prSet presAssocID="{6750AC01-D39D-4F3A-9DC8-2A211EE986A2}" presName="accentRepeatNode" presStyleLbl="solidFgAcc1" presStyleIdx="1" presStyleCnt="3"/>
      <dgm:spPr/>
    </dgm:pt>
    <dgm:pt modelId="{DC23027E-8CAF-4F90-9C8C-A0590251E03F}" type="pres">
      <dgm:prSet presAssocID="{FB8394BB-D1DD-4CFE-810F-E2120970E1C2}" presName="text_3" presStyleLbl="node1" presStyleIdx="2" presStyleCnt="3">
        <dgm:presLayoutVars>
          <dgm:bulletEnabled val="1"/>
        </dgm:presLayoutVars>
      </dgm:prSet>
      <dgm:spPr/>
    </dgm:pt>
    <dgm:pt modelId="{0595697D-4103-4467-BBCB-2C93F84B5DC2}" type="pres">
      <dgm:prSet presAssocID="{FB8394BB-D1DD-4CFE-810F-E2120970E1C2}" presName="accent_3" presStyleCnt="0"/>
      <dgm:spPr/>
    </dgm:pt>
    <dgm:pt modelId="{7B3423B5-C26D-4A70-91ED-7868E3591FD9}" type="pres">
      <dgm:prSet presAssocID="{FB8394BB-D1DD-4CFE-810F-E2120970E1C2}" presName="accentRepeatNode" presStyleLbl="solidFgAcc1" presStyleIdx="2" presStyleCnt="3"/>
      <dgm:spPr>
        <a:ln>
          <a:noFill/>
        </a:ln>
      </dgm:spPr>
    </dgm:pt>
  </dgm:ptLst>
  <dgm:cxnLst>
    <dgm:cxn modelId="{E3F88915-8322-4267-8CBF-04641B38F159}" type="presOf" srcId="{FB8394BB-D1DD-4CFE-810F-E2120970E1C2}" destId="{DC23027E-8CAF-4F90-9C8C-A0590251E03F}" srcOrd="0" destOrd="0" presId="urn:microsoft.com/office/officeart/2008/layout/VerticalCurvedList"/>
    <dgm:cxn modelId="{7368BD34-92B5-41F3-8464-57CE2E488B1B}" type="presOf" srcId="{00660984-1DEE-46A3-AFC0-F32971EF4EB0}" destId="{D79B43FC-100B-4A0D-A4D5-0D2D04B99064}" srcOrd="0" destOrd="0" presId="urn:microsoft.com/office/officeart/2008/layout/VerticalCurvedList"/>
    <dgm:cxn modelId="{9B222B36-ED9F-4B26-B2D8-84CFFCE0D677}" type="presOf" srcId="{D81F7F06-FE72-4D83-B171-5776C05D4305}" destId="{8747D368-171E-4F2B-A332-2670AD808DBA}" srcOrd="0" destOrd="0" presId="urn:microsoft.com/office/officeart/2008/layout/VerticalCurvedList"/>
    <dgm:cxn modelId="{0B5DAE5F-BCDC-4BF7-A6E7-CF856886A64D}" srcId="{7E5AA53B-3EEE-4DE4-BB81-9044890C2946}" destId="{6750AC01-D39D-4F3A-9DC8-2A211EE986A2}" srcOrd="1" destOrd="0" parTransId="{720680DC-AAA4-4434-A582-60EBCC5BA355}" sibTransId="{CA077D98-8478-47EA-B6A9-99ACE60C64D4}"/>
    <dgm:cxn modelId="{85365C79-418B-4D37-B104-F6737F9F3A46}" srcId="{7E5AA53B-3EEE-4DE4-BB81-9044890C2946}" destId="{FB8394BB-D1DD-4CFE-810F-E2120970E1C2}" srcOrd="2" destOrd="0" parTransId="{74B44F34-8F34-4AFA-A3FA-43F25D8E4409}" sibTransId="{B73C348C-9AAA-4B5F-8D66-765072E0F107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07930FAC-5CD5-468A-84F9-42FABD90DC2F}" type="presOf" srcId="{6750AC01-D39D-4F3A-9DC8-2A211EE986A2}" destId="{0AFCC5F7-9EF1-4C7D-B96F-DA885E558C36}" srcOrd="0" destOrd="0" presId="urn:microsoft.com/office/officeart/2008/layout/VerticalCurvedList"/>
    <dgm:cxn modelId="{F3CCE9DC-9FAD-4330-AE19-7F529FCCE054}" srcId="{7E5AA53B-3EEE-4DE4-BB81-9044890C2946}" destId="{D81F7F06-FE72-4D83-B171-5776C05D4305}" srcOrd="0" destOrd="0" parTransId="{7A2B9D1D-F662-433B-80F4-849D8E8DD6AE}" sibTransId="{00660984-1DEE-46A3-AFC0-F32971EF4EB0}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DB96FC09-B523-41CE-B3B4-275FFB7E4944}" type="presParOf" srcId="{90561C55-3C6E-4D53-85E1-2C50BCDDA392}" destId="{8747D368-171E-4F2B-A332-2670AD808DBA}" srcOrd="1" destOrd="0" presId="urn:microsoft.com/office/officeart/2008/layout/VerticalCurvedList"/>
    <dgm:cxn modelId="{1D9DCBF6-78AE-4387-8DA6-40CC77026684}" type="presParOf" srcId="{90561C55-3C6E-4D53-85E1-2C50BCDDA392}" destId="{449E5F4F-E64A-4092-B4E2-0956937D8A35}" srcOrd="2" destOrd="0" presId="urn:microsoft.com/office/officeart/2008/layout/VerticalCurvedList"/>
    <dgm:cxn modelId="{D18A0402-7B97-490C-8421-24F2872F82F9}" type="presParOf" srcId="{449E5F4F-E64A-4092-B4E2-0956937D8A35}" destId="{03F563E8-7B0C-4263-864D-2335C7B7A81B}" srcOrd="0" destOrd="0" presId="urn:microsoft.com/office/officeart/2008/layout/VerticalCurvedList"/>
    <dgm:cxn modelId="{3CAA9664-F0C4-4D09-B89B-24B394ACA62A}" type="presParOf" srcId="{90561C55-3C6E-4D53-85E1-2C50BCDDA392}" destId="{0AFCC5F7-9EF1-4C7D-B96F-DA885E558C36}" srcOrd="3" destOrd="0" presId="urn:microsoft.com/office/officeart/2008/layout/VerticalCurvedList"/>
    <dgm:cxn modelId="{29C91304-CD35-44BB-996C-3375B74F05C4}" type="presParOf" srcId="{90561C55-3C6E-4D53-85E1-2C50BCDDA392}" destId="{AA14A456-CA87-4FE0-8EF2-C896F4EE51C5}" srcOrd="4" destOrd="0" presId="urn:microsoft.com/office/officeart/2008/layout/VerticalCurvedList"/>
    <dgm:cxn modelId="{C64F9DD2-C51C-4937-9E5C-E6D41865146D}" type="presParOf" srcId="{AA14A456-CA87-4FE0-8EF2-C896F4EE51C5}" destId="{07CB3071-D555-47DA-A36A-69EB91531FD8}" srcOrd="0" destOrd="0" presId="urn:microsoft.com/office/officeart/2008/layout/VerticalCurvedList"/>
    <dgm:cxn modelId="{8D2D009E-BFC3-44CD-9E89-4900A1BE17C7}" type="presParOf" srcId="{90561C55-3C6E-4D53-85E1-2C50BCDDA392}" destId="{DC23027E-8CAF-4F90-9C8C-A0590251E03F}" srcOrd="5" destOrd="0" presId="urn:microsoft.com/office/officeart/2008/layout/VerticalCurvedList"/>
    <dgm:cxn modelId="{75741C06-9773-4856-9EC7-CE78BFF98ADF}" type="presParOf" srcId="{90561C55-3C6E-4D53-85E1-2C50BCDDA392}" destId="{0595697D-4103-4467-BBCB-2C93F84B5DC2}" srcOrd="6" destOrd="0" presId="urn:microsoft.com/office/officeart/2008/layout/VerticalCurvedList"/>
    <dgm:cxn modelId="{D59023C2-027F-46DC-BFDF-C7543E1D1017}" type="presParOf" srcId="{0595697D-4103-4467-BBCB-2C93F84B5DC2}" destId="{7B3423B5-C26D-4A70-91ED-7868E3591FD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5/8/layout/vProcess5" loCatId="process" qsTypeId="urn:microsoft.com/office/officeart/2005/8/quickstyle/simple2" qsCatId="simple" csTypeId="urn:microsoft.com/office/officeart/2005/8/colors/colorful5" csCatId="colorful" phldr="1"/>
      <dgm:spPr/>
      <dgm:t>
        <a:bodyPr rtlCol="0"/>
        <a:lstStyle/>
        <a:p>
          <a:pPr rtl="0"/>
          <a:endParaRPr lang="en-US"/>
        </a:p>
      </dgm:t>
    </dgm:pt>
    <dgm:pt modelId="{B61BD179-DEA7-4E7E-ACD7-D7EDB4E33C39}">
      <dgm:prSet phldrT="[Text]"/>
      <dgm:spPr/>
      <dgm:t>
        <a:bodyPr rtlCol="0"/>
        <a:lstStyle/>
        <a:p>
          <a:pPr rtl="0"/>
          <a:r>
            <a:rPr lang="hu-HU" noProof="0"/>
            <a:t>Identification &amp; QA/QC of potential keywords and syntax (248) </a:t>
          </a:r>
          <a:r>
            <a:rPr lang="hu-HU" noProof="0">
              <a:sym typeface="Wingdings" panose="05000000000000000000" pitchFamily="2" charset="2"/>
            </a:rPr>
            <a:t> </a:t>
          </a:r>
          <a:r>
            <a:rPr lang="hu-HU" noProof="0"/>
            <a:t>refined tokens (210)</a:t>
          </a:r>
        </a:p>
      </dgm:t>
    </dgm:pt>
    <dgm:pt modelId="{9EF73DE4-28BD-40C5-9DD8-B5DB743226F0}" type="parTrans" cxnId="{EC137F1D-74CC-445D-9371-18B9D33523EC}">
      <dgm:prSet/>
      <dgm:spPr/>
      <dgm:t>
        <a:bodyPr/>
        <a:lstStyle/>
        <a:p>
          <a:endParaRPr lang="hu-HU"/>
        </a:p>
      </dgm:t>
    </dgm:pt>
    <dgm:pt modelId="{51EFCBB6-76C8-40F1-8EBD-810E88CEDA94}" type="sibTrans" cxnId="{EC137F1D-74CC-445D-9371-18B9D33523EC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C7C02AD8-5BAF-43CF-8F3E-A65E7C0B6672}">
      <dgm:prSet phldrT="[Text]"/>
      <dgm:spPr/>
      <dgm:t>
        <a:bodyPr rtlCol="0"/>
        <a:lstStyle/>
        <a:p>
          <a:pPr rtl="0"/>
          <a:r>
            <a:rPr lang="hu-HU" noProof="0" dirty="0" err="1"/>
            <a:t>Classification</a:t>
          </a:r>
          <a:r>
            <a:rPr lang="hu-HU" noProof="0" dirty="0"/>
            <a:t> of </a:t>
          </a:r>
          <a:r>
            <a:rPr lang="hu-HU" noProof="0" dirty="0" err="1"/>
            <a:t>publications</a:t>
          </a:r>
          <a:r>
            <a:rPr lang="hu-HU" noProof="0" dirty="0"/>
            <a:t> </a:t>
          </a:r>
          <a:r>
            <a:rPr lang="hu-HU" noProof="0" dirty="0" err="1"/>
            <a:t>via</a:t>
          </a:r>
          <a:r>
            <a:rPr lang="hu-HU" noProof="0" dirty="0"/>
            <a:t> </a:t>
          </a:r>
          <a:r>
            <a:rPr lang="hu-HU" noProof="0" dirty="0" err="1"/>
            <a:t>journal</a:t>
          </a:r>
          <a:r>
            <a:rPr lang="hu-HU" noProof="0" dirty="0"/>
            <a:t> METRIX </a:t>
          </a:r>
          <a:r>
            <a:rPr lang="hu-HU" noProof="0" dirty="0" err="1"/>
            <a:t>taxonomy</a:t>
          </a:r>
          <a:r>
            <a:rPr lang="hu-HU" noProof="0" dirty="0"/>
            <a:t> (</a:t>
          </a:r>
          <a:r>
            <a:rPr lang="hu-HU" noProof="0" dirty="0" err="1"/>
            <a:t>based</a:t>
          </a:r>
          <a:r>
            <a:rPr lang="hu-HU" noProof="0" dirty="0"/>
            <a:t> </a:t>
          </a:r>
          <a:r>
            <a:rPr lang="hu-HU" noProof="0" dirty="0" err="1"/>
            <a:t>on</a:t>
          </a:r>
          <a:r>
            <a:rPr lang="hu-HU" noProof="0" dirty="0"/>
            <a:t> ISSN)</a:t>
          </a:r>
        </a:p>
      </dgm:t>
    </dgm:pt>
    <dgm:pt modelId="{125E3B4F-D0DC-4863-836D-3F3AD5B9FD18}" type="parTrans" cxnId="{C3E75453-A030-4CA2-8E41-4117694F0EBD}">
      <dgm:prSet/>
      <dgm:spPr/>
      <dgm:t>
        <a:bodyPr/>
        <a:lstStyle/>
        <a:p>
          <a:endParaRPr lang="hu-HU"/>
        </a:p>
      </dgm:t>
    </dgm:pt>
    <dgm:pt modelId="{D9E60099-9B73-4B3A-B054-D1CF6CC0FB21}" type="sibTrans" cxnId="{C3E75453-A030-4CA2-8E41-4117694F0EBD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19735392-2C6F-434D-A479-7AE1AC743323}">
      <dgm:prSet phldrT="[Text]"/>
      <dgm:spPr/>
      <dgm:t>
        <a:bodyPr/>
        <a:lstStyle/>
        <a:p>
          <a:r>
            <a:rPr lang="hu-HU" noProof="0" dirty="0" err="1"/>
            <a:t>Leveraging</a:t>
          </a:r>
          <a:r>
            <a:rPr lang="hu-HU" noProof="0" dirty="0"/>
            <a:t> WOS „</a:t>
          </a:r>
          <a:r>
            <a:rPr lang="hu-HU" noProof="0" dirty="0" err="1"/>
            <a:t>topic</a:t>
          </a:r>
          <a:r>
            <a:rPr lang="hu-HU" noProof="0" dirty="0"/>
            <a:t> </a:t>
          </a:r>
          <a:r>
            <a:rPr lang="hu-HU" noProof="0" dirty="0" err="1"/>
            <a:t>search</a:t>
          </a:r>
          <a:r>
            <a:rPr lang="hu-HU" noProof="0" dirty="0"/>
            <a:t>” </a:t>
          </a:r>
          <a:r>
            <a:rPr lang="hu-HU" noProof="0" dirty="0" err="1"/>
            <a:t>methodology</a:t>
          </a:r>
          <a:r>
            <a:rPr lang="hu-HU" noProof="0" dirty="0"/>
            <a:t>: </a:t>
          </a:r>
          <a:r>
            <a:rPr lang="hu-HU" noProof="0" dirty="0" err="1"/>
            <a:t>Title</a:t>
          </a:r>
          <a:r>
            <a:rPr lang="hu-HU" noProof="0" dirty="0"/>
            <a:t>, </a:t>
          </a:r>
          <a:r>
            <a:rPr lang="hu-HU" noProof="0" dirty="0" err="1"/>
            <a:t>Abstract</a:t>
          </a:r>
          <a:r>
            <a:rPr lang="hu-HU" noProof="0" dirty="0"/>
            <a:t>, </a:t>
          </a:r>
          <a:r>
            <a:rPr lang="hu-HU" noProof="0" dirty="0" err="1"/>
            <a:t>Keywords</a:t>
          </a:r>
          <a:r>
            <a:rPr lang="hu-HU" noProof="0" dirty="0"/>
            <a:t>, </a:t>
          </a:r>
          <a:r>
            <a:rPr lang="hu-HU" noProof="0" dirty="0" err="1"/>
            <a:t>Author</a:t>
          </a:r>
          <a:r>
            <a:rPr lang="hu-HU" noProof="0" dirty="0"/>
            <a:t> </a:t>
          </a:r>
          <a:r>
            <a:rPr lang="hu-HU" noProof="0" dirty="0" err="1"/>
            <a:t>Keywords</a:t>
          </a:r>
          <a:endParaRPr lang="hu-HU" noProof="0" dirty="0"/>
        </a:p>
      </dgm:t>
    </dgm:pt>
    <dgm:pt modelId="{D1ECD8BB-72AB-4800-B28D-9C0E27844139}" type="parTrans" cxnId="{F726A7A3-01B9-48F8-B99D-67377C73855C}">
      <dgm:prSet/>
      <dgm:spPr/>
      <dgm:t>
        <a:bodyPr/>
        <a:lstStyle/>
        <a:p>
          <a:endParaRPr lang="hu-HU"/>
        </a:p>
      </dgm:t>
    </dgm:pt>
    <dgm:pt modelId="{358594DB-9EC8-43BE-B3CF-6F23638363F0}" type="sibTrans" cxnId="{F726A7A3-01B9-48F8-B99D-67377C73855C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19EE7525-EAD6-4A2C-BD17-8C75D2C3259C}">
      <dgm:prSet phldrT="[Text]"/>
      <dgm:spPr/>
      <dgm:t>
        <a:bodyPr/>
        <a:lstStyle/>
        <a:p>
          <a:r>
            <a:rPr lang="hu-HU" noProof="0" dirty="0" err="1"/>
            <a:t>Documented</a:t>
          </a:r>
          <a:r>
            <a:rPr lang="hu-HU" noProof="0" dirty="0"/>
            <a:t> and </a:t>
          </a:r>
          <a:r>
            <a:rPr lang="hu-HU" noProof="0" dirty="0" err="1"/>
            <a:t>automatized</a:t>
          </a:r>
          <a:r>
            <a:rPr lang="hu-HU" noProof="0" dirty="0"/>
            <a:t> </a:t>
          </a:r>
          <a:r>
            <a:rPr lang="hu-HU" noProof="0" dirty="0" err="1"/>
            <a:t>query</a:t>
          </a:r>
          <a:r>
            <a:rPr lang="hu-HU" noProof="0" dirty="0"/>
            <a:t> </a:t>
          </a:r>
          <a:r>
            <a:rPr lang="hu-HU" noProof="0" dirty="0" err="1"/>
            <a:t>composition</a:t>
          </a:r>
          <a:endParaRPr lang="hu-HU" noProof="0" dirty="0"/>
        </a:p>
      </dgm:t>
    </dgm:pt>
    <dgm:pt modelId="{032756E3-15B9-4BFD-874C-69973B1022C5}" type="parTrans" cxnId="{5B8BC338-D377-4FD3-AAF7-D8363612321D}">
      <dgm:prSet/>
      <dgm:spPr/>
      <dgm:t>
        <a:bodyPr/>
        <a:lstStyle/>
        <a:p>
          <a:endParaRPr lang="hu-HU"/>
        </a:p>
      </dgm:t>
    </dgm:pt>
    <dgm:pt modelId="{CA12D5A8-B070-4A92-A9D4-14DB670041D1}" type="sibTrans" cxnId="{5B8BC338-D377-4FD3-AAF7-D8363612321D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7ABAFFFF-D1BC-413B-BC3A-F9E485E2F4BA}">
      <dgm:prSet phldrT="[Text]"/>
      <dgm:spPr/>
      <dgm:t>
        <a:bodyPr rtlCol="0"/>
        <a:lstStyle/>
        <a:p>
          <a:pPr rtl="0"/>
          <a:r>
            <a:rPr lang="hu-HU" noProof="0" dirty="0" err="1"/>
            <a:t>Author</a:t>
          </a:r>
          <a:r>
            <a:rPr lang="hu-HU" noProof="0" dirty="0"/>
            <a:t> </a:t>
          </a:r>
          <a:r>
            <a:rPr lang="hu-HU" noProof="0" dirty="0" err="1"/>
            <a:t>address</a:t>
          </a:r>
          <a:r>
            <a:rPr lang="hu-HU" noProof="0" dirty="0"/>
            <a:t> </a:t>
          </a:r>
          <a:r>
            <a:rPr lang="hu-HU" noProof="0" dirty="0" err="1"/>
            <a:t>fields</a:t>
          </a:r>
          <a:r>
            <a:rPr lang="hu-HU" noProof="0" dirty="0"/>
            <a:t> </a:t>
          </a:r>
          <a:r>
            <a:rPr lang="hu-HU" noProof="0" dirty="0">
              <a:sym typeface="Wingdings" panose="05000000000000000000" pitchFamily="2" charset="2"/>
            </a:rPr>
            <a:t></a:t>
          </a:r>
          <a:r>
            <a:rPr lang="hu-HU" noProof="0" dirty="0"/>
            <a:t> Country, </a:t>
          </a:r>
          <a:r>
            <a:rPr lang="hu-HU" noProof="0" dirty="0" err="1"/>
            <a:t>Institution</a:t>
          </a:r>
          <a:r>
            <a:rPr lang="hu-HU" noProof="0" dirty="0"/>
            <a:t> (</a:t>
          </a:r>
          <a:r>
            <a:rPr lang="hu-HU" noProof="0" dirty="0" err="1"/>
            <a:t>harmonized</a:t>
          </a:r>
          <a:r>
            <a:rPr lang="hu-HU" noProof="0" dirty="0"/>
            <a:t>)</a:t>
          </a:r>
        </a:p>
      </dgm:t>
    </dgm:pt>
    <dgm:pt modelId="{87F32158-E560-46A1-AA89-E272F08AC2A5}" type="parTrans" cxnId="{CC768F12-E6C4-4DA2-BE3D-62A9C1AF9602}">
      <dgm:prSet/>
      <dgm:spPr/>
      <dgm:t>
        <a:bodyPr/>
        <a:lstStyle/>
        <a:p>
          <a:endParaRPr lang="hu-HU"/>
        </a:p>
      </dgm:t>
    </dgm:pt>
    <dgm:pt modelId="{94A3B457-E856-4896-A0D0-A93EC6FC1962}" type="sibTrans" cxnId="{CC768F12-E6C4-4DA2-BE3D-62A9C1AF9602}">
      <dgm:prSet/>
      <dgm:spPr/>
    </dgm:pt>
    <dgm:pt modelId="{8344F8E3-920A-419E-BF9E-A9E9769E0EBD}" type="pres">
      <dgm:prSet presAssocID="{7E5AA53B-3EEE-4DE4-BB81-9044890C2946}" presName="outerComposite" presStyleCnt="0">
        <dgm:presLayoutVars>
          <dgm:chMax val="5"/>
          <dgm:dir/>
          <dgm:resizeHandles val="exact"/>
        </dgm:presLayoutVars>
      </dgm:prSet>
      <dgm:spPr/>
    </dgm:pt>
    <dgm:pt modelId="{ECF6B7B0-EBD6-4BF8-97F6-610A07CAF2E0}" type="pres">
      <dgm:prSet presAssocID="{7E5AA53B-3EEE-4DE4-BB81-9044890C2946}" presName="dummyMaxCanvas" presStyleCnt="0">
        <dgm:presLayoutVars/>
      </dgm:prSet>
      <dgm:spPr/>
    </dgm:pt>
    <dgm:pt modelId="{4CBB87C7-D8BB-465D-95DB-3FDEB4FF6358}" type="pres">
      <dgm:prSet presAssocID="{7E5AA53B-3EEE-4DE4-BB81-9044890C2946}" presName="FiveNodes_1" presStyleLbl="node1" presStyleIdx="0" presStyleCnt="5">
        <dgm:presLayoutVars>
          <dgm:bulletEnabled val="1"/>
        </dgm:presLayoutVars>
      </dgm:prSet>
      <dgm:spPr/>
    </dgm:pt>
    <dgm:pt modelId="{0230B1A8-2B51-4FBA-8B6B-1D9E15C64D0E}" type="pres">
      <dgm:prSet presAssocID="{7E5AA53B-3EEE-4DE4-BB81-9044890C2946}" presName="FiveNodes_2" presStyleLbl="node1" presStyleIdx="1" presStyleCnt="5">
        <dgm:presLayoutVars>
          <dgm:bulletEnabled val="1"/>
        </dgm:presLayoutVars>
      </dgm:prSet>
      <dgm:spPr/>
    </dgm:pt>
    <dgm:pt modelId="{4A59BEE8-6654-46DE-B183-FF2C6ADF148F}" type="pres">
      <dgm:prSet presAssocID="{7E5AA53B-3EEE-4DE4-BB81-9044890C2946}" presName="FiveNodes_3" presStyleLbl="node1" presStyleIdx="2" presStyleCnt="5">
        <dgm:presLayoutVars>
          <dgm:bulletEnabled val="1"/>
        </dgm:presLayoutVars>
      </dgm:prSet>
      <dgm:spPr/>
    </dgm:pt>
    <dgm:pt modelId="{3A3763A8-A3C0-421D-8885-C763C4428EA8}" type="pres">
      <dgm:prSet presAssocID="{7E5AA53B-3EEE-4DE4-BB81-9044890C2946}" presName="FiveNodes_4" presStyleLbl="node1" presStyleIdx="3" presStyleCnt="5">
        <dgm:presLayoutVars>
          <dgm:bulletEnabled val="1"/>
        </dgm:presLayoutVars>
      </dgm:prSet>
      <dgm:spPr/>
    </dgm:pt>
    <dgm:pt modelId="{BAEA4992-7290-426F-BE7F-0A4541280852}" type="pres">
      <dgm:prSet presAssocID="{7E5AA53B-3EEE-4DE4-BB81-9044890C2946}" presName="FiveNodes_5" presStyleLbl="node1" presStyleIdx="4" presStyleCnt="5">
        <dgm:presLayoutVars>
          <dgm:bulletEnabled val="1"/>
        </dgm:presLayoutVars>
      </dgm:prSet>
      <dgm:spPr/>
    </dgm:pt>
    <dgm:pt modelId="{8EF4526D-3F94-4A10-BB96-C48DE5C18E18}" type="pres">
      <dgm:prSet presAssocID="{7E5AA53B-3EEE-4DE4-BB81-9044890C2946}" presName="FiveConn_1-2" presStyleLbl="fgAccFollowNode1" presStyleIdx="0" presStyleCnt="4">
        <dgm:presLayoutVars>
          <dgm:bulletEnabled val="1"/>
        </dgm:presLayoutVars>
      </dgm:prSet>
      <dgm:spPr/>
    </dgm:pt>
    <dgm:pt modelId="{94F7BAE2-F83F-4098-B746-DFA3DA8AD6AA}" type="pres">
      <dgm:prSet presAssocID="{7E5AA53B-3EEE-4DE4-BB81-9044890C2946}" presName="FiveConn_2-3" presStyleLbl="fgAccFollowNode1" presStyleIdx="1" presStyleCnt="4">
        <dgm:presLayoutVars>
          <dgm:bulletEnabled val="1"/>
        </dgm:presLayoutVars>
      </dgm:prSet>
      <dgm:spPr/>
    </dgm:pt>
    <dgm:pt modelId="{C1A352B1-4A75-4209-9C66-2F807176CD75}" type="pres">
      <dgm:prSet presAssocID="{7E5AA53B-3EEE-4DE4-BB81-9044890C2946}" presName="FiveConn_3-4" presStyleLbl="fgAccFollowNode1" presStyleIdx="2" presStyleCnt="4">
        <dgm:presLayoutVars>
          <dgm:bulletEnabled val="1"/>
        </dgm:presLayoutVars>
      </dgm:prSet>
      <dgm:spPr/>
    </dgm:pt>
    <dgm:pt modelId="{BF335E4C-2697-40E1-B610-79B54D890E00}" type="pres">
      <dgm:prSet presAssocID="{7E5AA53B-3EEE-4DE4-BB81-9044890C2946}" presName="FiveConn_4-5" presStyleLbl="fgAccFollowNode1" presStyleIdx="3" presStyleCnt="4">
        <dgm:presLayoutVars>
          <dgm:bulletEnabled val="1"/>
        </dgm:presLayoutVars>
      </dgm:prSet>
      <dgm:spPr/>
    </dgm:pt>
    <dgm:pt modelId="{D4E0CAE8-ECF1-4A0B-A7B2-CC128181DBF6}" type="pres">
      <dgm:prSet presAssocID="{7E5AA53B-3EEE-4DE4-BB81-9044890C2946}" presName="FiveNodes_1_text" presStyleLbl="node1" presStyleIdx="4" presStyleCnt="5">
        <dgm:presLayoutVars>
          <dgm:bulletEnabled val="1"/>
        </dgm:presLayoutVars>
      </dgm:prSet>
      <dgm:spPr/>
    </dgm:pt>
    <dgm:pt modelId="{32B1EE88-16B4-4DE5-BDC2-F66919675192}" type="pres">
      <dgm:prSet presAssocID="{7E5AA53B-3EEE-4DE4-BB81-9044890C2946}" presName="FiveNodes_2_text" presStyleLbl="node1" presStyleIdx="4" presStyleCnt="5">
        <dgm:presLayoutVars>
          <dgm:bulletEnabled val="1"/>
        </dgm:presLayoutVars>
      </dgm:prSet>
      <dgm:spPr/>
    </dgm:pt>
    <dgm:pt modelId="{4C92D686-C5F1-4510-B2CF-FCFCF161655C}" type="pres">
      <dgm:prSet presAssocID="{7E5AA53B-3EEE-4DE4-BB81-9044890C2946}" presName="FiveNodes_3_text" presStyleLbl="node1" presStyleIdx="4" presStyleCnt="5">
        <dgm:presLayoutVars>
          <dgm:bulletEnabled val="1"/>
        </dgm:presLayoutVars>
      </dgm:prSet>
      <dgm:spPr/>
    </dgm:pt>
    <dgm:pt modelId="{ECA1A9F4-5A58-4C4D-A681-FD4569C8B91E}" type="pres">
      <dgm:prSet presAssocID="{7E5AA53B-3EEE-4DE4-BB81-9044890C2946}" presName="FiveNodes_4_text" presStyleLbl="node1" presStyleIdx="4" presStyleCnt="5">
        <dgm:presLayoutVars>
          <dgm:bulletEnabled val="1"/>
        </dgm:presLayoutVars>
      </dgm:prSet>
      <dgm:spPr/>
    </dgm:pt>
    <dgm:pt modelId="{FEA6CDB3-3EA3-4849-836B-698C16EE7768}" type="pres">
      <dgm:prSet presAssocID="{7E5AA53B-3EEE-4DE4-BB81-9044890C2946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BBCED03-593C-4108-82DE-E6F4F14F33CA}" type="presOf" srcId="{7E5AA53B-3EEE-4DE4-BB81-9044890C2946}" destId="{8344F8E3-920A-419E-BF9E-A9E9769E0EBD}" srcOrd="0" destOrd="0" presId="urn:microsoft.com/office/officeart/2005/8/layout/vProcess5"/>
    <dgm:cxn modelId="{CC768F12-E6C4-4DA2-BE3D-62A9C1AF9602}" srcId="{7E5AA53B-3EEE-4DE4-BB81-9044890C2946}" destId="{7ABAFFFF-D1BC-413B-BC3A-F9E485E2F4BA}" srcOrd="4" destOrd="0" parTransId="{87F32158-E560-46A1-AA89-E272F08AC2A5}" sibTransId="{94A3B457-E856-4896-A0D0-A93EC6FC1962}"/>
    <dgm:cxn modelId="{EC137F1D-74CC-445D-9371-18B9D33523EC}" srcId="{7E5AA53B-3EEE-4DE4-BB81-9044890C2946}" destId="{B61BD179-DEA7-4E7E-ACD7-D7EDB4E33C39}" srcOrd="2" destOrd="0" parTransId="{9EF73DE4-28BD-40C5-9DD8-B5DB743226F0}" sibTransId="{51EFCBB6-76C8-40F1-8EBD-810E88CEDA94}"/>
    <dgm:cxn modelId="{ABD44730-B8EC-45B1-A74F-CDA2107C5356}" type="presOf" srcId="{19735392-2C6F-434D-A479-7AE1AC743323}" destId="{32B1EE88-16B4-4DE5-BDC2-F66919675192}" srcOrd="1" destOrd="0" presId="urn:microsoft.com/office/officeart/2005/8/layout/vProcess5"/>
    <dgm:cxn modelId="{5B8BC338-D377-4FD3-AAF7-D8363612321D}" srcId="{7E5AA53B-3EEE-4DE4-BB81-9044890C2946}" destId="{19EE7525-EAD6-4A2C-BD17-8C75D2C3259C}" srcOrd="0" destOrd="0" parTransId="{032756E3-15B9-4BFD-874C-69973B1022C5}" sibTransId="{CA12D5A8-B070-4A92-A9D4-14DB670041D1}"/>
    <dgm:cxn modelId="{09913D40-702F-4D0A-8F7E-A55783F2F112}" type="presOf" srcId="{C7C02AD8-5BAF-43CF-8F3E-A65E7C0B6672}" destId="{ECA1A9F4-5A58-4C4D-A681-FD4569C8B91E}" srcOrd="1" destOrd="0" presId="urn:microsoft.com/office/officeart/2005/8/layout/vProcess5"/>
    <dgm:cxn modelId="{7CE80760-5BEE-40E4-8243-60A631885539}" type="presOf" srcId="{CA12D5A8-B070-4A92-A9D4-14DB670041D1}" destId="{8EF4526D-3F94-4A10-BB96-C48DE5C18E18}" srcOrd="0" destOrd="0" presId="urn:microsoft.com/office/officeart/2005/8/layout/vProcess5"/>
    <dgm:cxn modelId="{26AA446B-589A-47B5-A188-C2301A0A0583}" type="presOf" srcId="{19EE7525-EAD6-4A2C-BD17-8C75D2C3259C}" destId="{4CBB87C7-D8BB-465D-95DB-3FDEB4FF6358}" srcOrd="0" destOrd="0" presId="urn:microsoft.com/office/officeart/2005/8/layout/vProcess5"/>
    <dgm:cxn modelId="{C3E75453-A030-4CA2-8E41-4117694F0EBD}" srcId="{7E5AA53B-3EEE-4DE4-BB81-9044890C2946}" destId="{C7C02AD8-5BAF-43CF-8F3E-A65E7C0B6672}" srcOrd="3" destOrd="0" parTransId="{125E3B4F-D0DC-4863-836D-3F3AD5B9FD18}" sibTransId="{D9E60099-9B73-4B3A-B054-D1CF6CC0FB21}"/>
    <dgm:cxn modelId="{E5AE8794-210A-4681-89AE-6C17E15ECDE1}" type="presOf" srcId="{7ABAFFFF-D1BC-413B-BC3A-F9E485E2F4BA}" destId="{FEA6CDB3-3EA3-4849-836B-698C16EE7768}" srcOrd="1" destOrd="0" presId="urn:microsoft.com/office/officeart/2005/8/layout/vProcess5"/>
    <dgm:cxn modelId="{251B8696-3AAA-4803-A163-F86DD0D15E78}" type="presOf" srcId="{51EFCBB6-76C8-40F1-8EBD-810E88CEDA94}" destId="{C1A352B1-4A75-4209-9C66-2F807176CD75}" srcOrd="0" destOrd="0" presId="urn:microsoft.com/office/officeart/2005/8/layout/vProcess5"/>
    <dgm:cxn modelId="{780A349B-4A5B-4362-9ADB-52AA9A8BB794}" type="presOf" srcId="{B61BD179-DEA7-4E7E-ACD7-D7EDB4E33C39}" destId="{4A59BEE8-6654-46DE-B183-FF2C6ADF148F}" srcOrd="0" destOrd="0" presId="urn:microsoft.com/office/officeart/2005/8/layout/vProcess5"/>
    <dgm:cxn modelId="{149CB19C-9D8C-4084-9B8E-0582561F8459}" type="presOf" srcId="{19735392-2C6F-434D-A479-7AE1AC743323}" destId="{0230B1A8-2B51-4FBA-8B6B-1D9E15C64D0E}" srcOrd="0" destOrd="0" presId="urn:microsoft.com/office/officeart/2005/8/layout/vProcess5"/>
    <dgm:cxn modelId="{F726A7A3-01B9-48F8-B99D-67377C73855C}" srcId="{7E5AA53B-3EEE-4DE4-BB81-9044890C2946}" destId="{19735392-2C6F-434D-A479-7AE1AC743323}" srcOrd="1" destOrd="0" parTransId="{D1ECD8BB-72AB-4800-B28D-9C0E27844139}" sibTransId="{358594DB-9EC8-43BE-B3CF-6F23638363F0}"/>
    <dgm:cxn modelId="{7DFD8FAA-8B85-414D-81EF-5CC911EFB744}" type="presOf" srcId="{19EE7525-EAD6-4A2C-BD17-8C75D2C3259C}" destId="{D4E0CAE8-ECF1-4A0B-A7B2-CC128181DBF6}" srcOrd="1" destOrd="0" presId="urn:microsoft.com/office/officeart/2005/8/layout/vProcess5"/>
    <dgm:cxn modelId="{2E78E6AD-2196-4A07-B2BB-F1D36168F3EF}" type="presOf" srcId="{7ABAFFFF-D1BC-413B-BC3A-F9E485E2F4BA}" destId="{BAEA4992-7290-426F-BE7F-0A4541280852}" srcOrd="0" destOrd="0" presId="urn:microsoft.com/office/officeart/2005/8/layout/vProcess5"/>
    <dgm:cxn modelId="{A04638C1-AE2A-47F0-9012-3D798F6EF250}" type="presOf" srcId="{C7C02AD8-5BAF-43CF-8F3E-A65E7C0B6672}" destId="{3A3763A8-A3C0-421D-8885-C763C4428EA8}" srcOrd="0" destOrd="0" presId="urn:microsoft.com/office/officeart/2005/8/layout/vProcess5"/>
    <dgm:cxn modelId="{B8624BC5-27D5-4F06-9B68-98CB156FCFA6}" type="presOf" srcId="{D9E60099-9B73-4B3A-B054-D1CF6CC0FB21}" destId="{BF335E4C-2697-40E1-B610-79B54D890E00}" srcOrd="0" destOrd="0" presId="urn:microsoft.com/office/officeart/2005/8/layout/vProcess5"/>
    <dgm:cxn modelId="{5F5A71C9-FB5B-46E5-9FD7-C7894F452269}" type="presOf" srcId="{358594DB-9EC8-43BE-B3CF-6F23638363F0}" destId="{94F7BAE2-F83F-4098-B746-DFA3DA8AD6AA}" srcOrd="0" destOrd="0" presId="urn:microsoft.com/office/officeart/2005/8/layout/vProcess5"/>
    <dgm:cxn modelId="{2E8D9FF8-967B-4192-B044-048BA9C34A48}" type="presOf" srcId="{B61BD179-DEA7-4E7E-ACD7-D7EDB4E33C39}" destId="{4C92D686-C5F1-4510-B2CF-FCFCF161655C}" srcOrd="1" destOrd="0" presId="urn:microsoft.com/office/officeart/2005/8/layout/vProcess5"/>
    <dgm:cxn modelId="{C659C440-40E4-4A38-8BF7-F40A4BB506FD}" type="presParOf" srcId="{8344F8E3-920A-419E-BF9E-A9E9769E0EBD}" destId="{ECF6B7B0-EBD6-4BF8-97F6-610A07CAF2E0}" srcOrd="0" destOrd="0" presId="urn:microsoft.com/office/officeart/2005/8/layout/vProcess5"/>
    <dgm:cxn modelId="{3C4B8927-798C-4428-9193-8EDA166DB7B6}" type="presParOf" srcId="{8344F8E3-920A-419E-BF9E-A9E9769E0EBD}" destId="{4CBB87C7-D8BB-465D-95DB-3FDEB4FF6358}" srcOrd="1" destOrd="0" presId="urn:microsoft.com/office/officeart/2005/8/layout/vProcess5"/>
    <dgm:cxn modelId="{71A510DE-4260-46BD-A3D0-3B8EEE47662C}" type="presParOf" srcId="{8344F8E3-920A-419E-BF9E-A9E9769E0EBD}" destId="{0230B1A8-2B51-4FBA-8B6B-1D9E15C64D0E}" srcOrd="2" destOrd="0" presId="urn:microsoft.com/office/officeart/2005/8/layout/vProcess5"/>
    <dgm:cxn modelId="{2DC8566B-C964-4C4F-84FF-0566FE1CDFA9}" type="presParOf" srcId="{8344F8E3-920A-419E-BF9E-A9E9769E0EBD}" destId="{4A59BEE8-6654-46DE-B183-FF2C6ADF148F}" srcOrd="3" destOrd="0" presId="urn:microsoft.com/office/officeart/2005/8/layout/vProcess5"/>
    <dgm:cxn modelId="{BECA94A0-2C73-4152-ACFB-C85C609CB302}" type="presParOf" srcId="{8344F8E3-920A-419E-BF9E-A9E9769E0EBD}" destId="{3A3763A8-A3C0-421D-8885-C763C4428EA8}" srcOrd="4" destOrd="0" presId="urn:microsoft.com/office/officeart/2005/8/layout/vProcess5"/>
    <dgm:cxn modelId="{394B3DE8-1C96-40CB-A9AD-86A810D2E786}" type="presParOf" srcId="{8344F8E3-920A-419E-BF9E-A9E9769E0EBD}" destId="{BAEA4992-7290-426F-BE7F-0A4541280852}" srcOrd="5" destOrd="0" presId="urn:microsoft.com/office/officeart/2005/8/layout/vProcess5"/>
    <dgm:cxn modelId="{B8DF08C0-2B79-4013-8B4D-13D5E45D17FE}" type="presParOf" srcId="{8344F8E3-920A-419E-BF9E-A9E9769E0EBD}" destId="{8EF4526D-3F94-4A10-BB96-C48DE5C18E18}" srcOrd="6" destOrd="0" presId="urn:microsoft.com/office/officeart/2005/8/layout/vProcess5"/>
    <dgm:cxn modelId="{7CFA3132-8B97-45C5-BDED-7CD335DDA7EC}" type="presParOf" srcId="{8344F8E3-920A-419E-BF9E-A9E9769E0EBD}" destId="{94F7BAE2-F83F-4098-B746-DFA3DA8AD6AA}" srcOrd="7" destOrd="0" presId="urn:microsoft.com/office/officeart/2005/8/layout/vProcess5"/>
    <dgm:cxn modelId="{203C83E4-3087-43EE-AE32-E221B190BB12}" type="presParOf" srcId="{8344F8E3-920A-419E-BF9E-A9E9769E0EBD}" destId="{C1A352B1-4A75-4209-9C66-2F807176CD75}" srcOrd="8" destOrd="0" presId="urn:microsoft.com/office/officeart/2005/8/layout/vProcess5"/>
    <dgm:cxn modelId="{1F996A47-9490-496B-8A39-B3FDE1CAC0BF}" type="presParOf" srcId="{8344F8E3-920A-419E-BF9E-A9E9769E0EBD}" destId="{BF335E4C-2697-40E1-B610-79B54D890E00}" srcOrd="9" destOrd="0" presId="urn:microsoft.com/office/officeart/2005/8/layout/vProcess5"/>
    <dgm:cxn modelId="{6E4AFF43-8171-420D-A053-826000C16B4B}" type="presParOf" srcId="{8344F8E3-920A-419E-BF9E-A9E9769E0EBD}" destId="{D4E0CAE8-ECF1-4A0B-A7B2-CC128181DBF6}" srcOrd="10" destOrd="0" presId="urn:microsoft.com/office/officeart/2005/8/layout/vProcess5"/>
    <dgm:cxn modelId="{06FB3F61-293D-4144-B764-85CB730975F3}" type="presParOf" srcId="{8344F8E3-920A-419E-BF9E-A9E9769E0EBD}" destId="{32B1EE88-16B4-4DE5-BDC2-F66919675192}" srcOrd="11" destOrd="0" presId="urn:microsoft.com/office/officeart/2005/8/layout/vProcess5"/>
    <dgm:cxn modelId="{C68F1470-CACA-438C-8D46-F6E651C2F17D}" type="presParOf" srcId="{8344F8E3-920A-419E-BF9E-A9E9769E0EBD}" destId="{4C92D686-C5F1-4510-B2CF-FCFCF161655C}" srcOrd="12" destOrd="0" presId="urn:microsoft.com/office/officeart/2005/8/layout/vProcess5"/>
    <dgm:cxn modelId="{07424517-250D-42CE-8918-283D70DB9564}" type="presParOf" srcId="{8344F8E3-920A-419E-BF9E-A9E9769E0EBD}" destId="{ECA1A9F4-5A58-4C4D-A681-FD4569C8B91E}" srcOrd="13" destOrd="0" presId="urn:microsoft.com/office/officeart/2005/8/layout/vProcess5"/>
    <dgm:cxn modelId="{AD4248A4-783A-4B14-AE7D-F5D8DDD90864}" type="presParOf" srcId="{8344F8E3-920A-419E-BF9E-A9E9769E0EBD}" destId="{FEA6CDB3-3EA3-4849-836B-698C16EE776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4028574" y="-618397"/>
          <a:ext cx="4800732" cy="4800732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47D368-171E-4F2B-A332-2670AD808DBA}">
      <dsp:nvSpPr>
        <dsp:cNvPr id="0" name=""/>
        <dsp:cNvSpPr/>
      </dsp:nvSpPr>
      <dsp:spPr>
        <a:xfrm>
          <a:off x="496568" y="356393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43180" rIns="43180" bIns="4318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/>
            <a:t>Web of Science: Europe &amp; </a:t>
          </a:r>
          <a:r>
            <a:rPr lang="hu-HU" sz="1700" kern="1200" noProof="0" dirty="0" err="1"/>
            <a:t>China</a:t>
          </a:r>
          <a:r>
            <a:rPr lang="hu-HU" sz="1700" kern="1200" noProof="0" dirty="0"/>
            <a:t> co-</a:t>
          </a:r>
          <a:r>
            <a:rPr lang="hu-HU" sz="1700" kern="1200" noProof="0" dirty="0" err="1"/>
            <a:t>publications</a:t>
          </a:r>
          <a:endParaRPr lang="hu-HU" sz="1700" kern="1200" noProof="0" dirty="0"/>
        </a:p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/>
            <a:t>(EU28+NOR+UK+CHE)</a:t>
          </a:r>
        </a:p>
      </dsp:txBody>
      <dsp:txXfrm>
        <a:off x="496568" y="356393"/>
        <a:ext cx="6310391" cy="712787"/>
      </dsp:txXfrm>
    </dsp:sp>
    <dsp:sp modelId="{03F563E8-7B0C-4263-864D-2335C7B7A81B}">
      <dsp:nvSpPr>
        <dsp:cNvPr id="0" name=""/>
        <dsp:cNvSpPr/>
      </dsp:nvSpPr>
      <dsp:spPr>
        <a:xfrm>
          <a:off x="51076" y="267295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FCC5F7-9EF1-4C7D-B96F-DA885E558C36}">
      <dsp:nvSpPr>
        <dsp:cNvPr id="0" name=""/>
        <dsp:cNvSpPr/>
      </dsp:nvSpPr>
      <dsp:spPr>
        <a:xfrm>
          <a:off x="755666" y="1425575"/>
          <a:ext cx="6051292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43180" rIns="43180" bIns="4318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 err="1"/>
            <a:t>Keywords</a:t>
          </a:r>
          <a:r>
            <a:rPr lang="hu-HU" sz="1700" kern="1200" noProof="0" dirty="0"/>
            <a:t> </a:t>
          </a:r>
          <a:r>
            <a:rPr lang="hu-HU" sz="1700" kern="1200" noProof="0" dirty="0" err="1"/>
            <a:t>related</a:t>
          </a:r>
          <a:r>
            <a:rPr lang="hu-HU" sz="1700" kern="1200" noProof="0" dirty="0"/>
            <a:t> </a:t>
          </a:r>
          <a:r>
            <a:rPr lang="hu-HU" sz="1700" kern="1200" noProof="0" dirty="0" err="1"/>
            <a:t>to</a:t>
          </a:r>
          <a:r>
            <a:rPr lang="hu-HU" sz="1700" kern="1200" noProof="0" dirty="0"/>
            <a:t> AI, </a:t>
          </a:r>
          <a:r>
            <a:rPr lang="hu-HU" sz="1700" kern="1200" noProof="0" dirty="0" err="1"/>
            <a:t>Machine</a:t>
          </a:r>
          <a:r>
            <a:rPr lang="hu-HU" sz="1700" kern="1200" noProof="0" dirty="0"/>
            <a:t> </a:t>
          </a:r>
          <a:r>
            <a:rPr lang="hu-HU" sz="1700" kern="1200" noProof="0" dirty="0" err="1"/>
            <a:t>Learning</a:t>
          </a:r>
          <a:r>
            <a:rPr lang="hu-HU" sz="1700" kern="1200" noProof="0" dirty="0"/>
            <a:t> &amp; Big Data	</a:t>
          </a:r>
        </a:p>
      </dsp:txBody>
      <dsp:txXfrm>
        <a:off x="755666" y="1425575"/>
        <a:ext cx="6051292" cy="712787"/>
      </dsp:txXfrm>
    </dsp:sp>
    <dsp:sp modelId="{07CB3071-D555-47DA-A36A-69EB91531FD8}">
      <dsp:nvSpPr>
        <dsp:cNvPr id="0" name=""/>
        <dsp:cNvSpPr/>
      </dsp:nvSpPr>
      <dsp:spPr>
        <a:xfrm>
          <a:off x="310174" y="1336476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3027E-8CAF-4F90-9C8C-A0590251E03F}">
      <dsp:nvSpPr>
        <dsp:cNvPr id="0" name=""/>
        <dsp:cNvSpPr/>
      </dsp:nvSpPr>
      <dsp:spPr>
        <a:xfrm>
          <a:off x="496568" y="2494756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43180" rIns="43180" bIns="4318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 err="1"/>
            <a:t>Qualitative</a:t>
          </a:r>
          <a:r>
            <a:rPr lang="hu-HU" sz="1700" kern="1200" noProof="0" dirty="0"/>
            <a:t> </a:t>
          </a:r>
          <a:r>
            <a:rPr lang="hu-HU" sz="1700" kern="1200" noProof="0" dirty="0" err="1"/>
            <a:t>analysis</a:t>
          </a:r>
          <a:r>
            <a:rPr lang="hu-HU" sz="1700" kern="1200" noProof="0" dirty="0"/>
            <a:t> of </a:t>
          </a:r>
          <a:r>
            <a:rPr lang="hu-HU" sz="1700" kern="1200" noProof="0" dirty="0" err="1"/>
            <a:t>the</a:t>
          </a:r>
          <a:r>
            <a:rPr lang="hu-HU" sz="1700" kern="1200" noProof="0" dirty="0"/>
            <a:t> 2011-2022 </a:t>
          </a:r>
          <a:r>
            <a:rPr lang="hu-HU" sz="1700" kern="1200" noProof="0" dirty="0" err="1"/>
            <a:t>period</a:t>
          </a:r>
          <a:endParaRPr lang="hu-HU" sz="1700" kern="1200" noProof="0" dirty="0"/>
        </a:p>
      </dsp:txBody>
      <dsp:txXfrm>
        <a:off x="496568" y="2494756"/>
        <a:ext cx="6310391" cy="712787"/>
      </dsp:txXfrm>
    </dsp:sp>
    <dsp:sp modelId="{7B3423B5-C26D-4A70-91ED-7868E3591FD9}">
      <dsp:nvSpPr>
        <dsp:cNvPr id="0" name=""/>
        <dsp:cNvSpPr/>
      </dsp:nvSpPr>
      <dsp:spPr>
        <a:xfrm>
          <a:off x="51076" y="2405658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B87C7-D8BB-465D-95DB-3FDEB4FF6358}">
      <dsp:nvSpPr>
        <dsp:cNvPr id="0" name=""/>
        <dsp:cNvSpPr/>
      </dsp:nvSpPr>
      <dsp:spPr>
        <a:xfrm>
          <a:off x="0" y="0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Documented</a:t>
          </a:r>
          <a:r>
            <a:rPr lang="hu-HU" sz="1900" kern="1200" noProof="0" dirty="0"/>
            <a:t> and </a:t>
          </a:r>
          <a:r>
            <a:rPr lang="hu-HU" sz="1900" kern="1200" noProof="0" dirty="0" err="1"/>
            <a:t>automatized</a:t>
          </a:r>
          <a:r>
            <a:rPr lang="hu-HU" sz="1900" kern="1200" noProof="0" dirty="0"/>
            <a:t> </a:t>
          </a:r>
          <a:r>
            <a:rPr lang="hu-HU" sz="1900" kern="1200" noProof="0" dirty="0" err="1"/>
            <a:t>query</a:t>
          </a:r>
          <a:r>
            <a:rPr lang="hu-HU" sz="1900" kern="1200" noProof="0" dirty="0"/>
            <a:t> </a:t>
          </a:r>
          <a:r>
            <a:rPr lang="hu-HU" sz="1900" kern="1200" noProof="0" dirty="0" err="1"/>
            <a:t>composition</a:t>
          </a:r>
          <a:endParaRPr lang="hu-HU" sz="1900" kern="1200" noProof="0" dirty="0"/>
        </a:p>
      </dsp:txBody>
      <dsp:txXfrm>
        <a:off x="20890" y="20890"/>
        <a:ext cx="5081134" cy="671452"/>
      </dsp:txXfrm>
    </dsp:sp>
    <dsp:sp modelId="{0230B1A8-2B51-4FBA-8B6B-1D9E15C64D0E}">
      <dsp:nvSpPr>
        <dsp:cNvPr id="0" name=""/>
        <dsp:cNvSpPr/>
      </dsp:nvSpPr>
      <dsp:spPr>
        <a:xfrm>
          <a:off x="443139" y="812292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798252"/>
            <a:satOff val="-766"/>
            <a:lumOff val="-5049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Leveraging</a:t>
          </a:r>
          <a:r>
            <a:rPr lang="hu-HU" sz="1900" kern="1200" noProof="0" dirty="0"/>
            <a:t> WOS „</a:t>
          </a:r>
          <a:r>
            <a:rPr lang="hu-HU" sz="1900" kern="1200" noProof="0" dirty="0" err="1"/>
            <a:t>topic</a:t>
          </a:r>
          <a:r>
            <a:rPr lang="hu-HU" sz="1900" kern="1200" noProof="0" dirty="0"/>
            <a:t> </a:t>
          </a:r>
          <a:r>
            <a:rPr lang="hu-HU" sz="1900" kern="1200" noProof="0" dirty="0" err="1"/>
            <a:t>search</a:t>
          </a:r>
          <a:r>
            <a:rPr lang="hu-HU" sz="1900" kern="1200" noProof="0" dirty="0"/>
            <a:t>” </a:t>
          </a:r>
          <a:r>
            <a:rPr lang="hu-HU" sz="1900" kern="1200" noProof="0" dirty="0" err="1"/>
            <a:t>methodology</a:t>
          </a:r>
          <a:r>
            <a:rPr lang="hu-HU" sz="1900" kern="1200" noProof="0" dirty="0"/>
            <a:t>: </a:t>
          </a:r>
          <a:r>
            <a:rPr lang="hu-HU" sz="1900" kern="1200" noProof="0" dirty="0" err="1"/>
            <a:t>Title</a:t>
          </a:r>
          <a:r>
            <a:rPr lang="hu-HU" sz="1900" kern="1200" noProof="0" dirty="0"/>
            <a:t>, </a:t>
          </a:r>
          <a:r>
            <a:rPr lang="hu-HU" sz="1900" kern="1200" noProof="0" dirty="0" err="1"/>
            <a:t>Abstract</a:t>
          </a:r>
          <a:r>
            <a:rPr lang="hu-HU" sz="1900" kern="1200" noProof="0" dirty="0"/>
            <a:t>, </a:t>
          </a:r>
          <a:r>
            <a:rPr lang="hu-HU" sz="1900" kern="1200" noProof="0" dirty="0" err="1"/>
            <a:t>Keywords</a:t>
          </a:r>
          <a:r>
            <a:rPr lang="hu-HU" sz="1900" kern="1200" noProof="0" dirty="0"/>
            <a:t>, </a:t>
          </a:r>
          <a:r>
            <a:rPr lang="hu-HU" sz="1900" kern="1200" noProof="0" dirty="0" err="1"/>
            <a:t>Author</a:t>
          </a:r>
          <a:r>
            <a:rPr lang="hu-HU" sz="1900" kern="1200" noProof="0" dirty="0"/>
            <a:t> </a:t>
          </a:r>
          <a:r>
            <a:rPr lang="hu-HU" sz="1900" kern="1200" noProof="0" dirty="0" err="1"/>
            <a:t>Keywords</a:t>
          </a:r>
          <a:endParaRPr lang="hu-HU" sz="1900" kern="1200" noProof="0" dirty="0"/>
        </a:p>
      </dsp:txBody>
      <dsp:txXfrm>
        <a:off x="464029" y="833182"/>
        <a:ext cx="4985695" cy="671452"/>
      </dsp:txXfrm>
    </dsp:sp>
    <dsp:sp modelId="{4A59BEE8-6654-46DE-B183-FF2C6ADF148F}">
      <dsp:nvSpPr>
        <dsp:cNvPr id="0" name=""/>
        <dsp:cNvSpPr/>
      </dsp:nvSpPr>
      <dsp:spPr>
        <a:xfrm>
          <a:off x="886279" y="1624584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1596505"/>
            <a:satOff val="-1531"/>
            <a:lumOff val="-10098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/>
            <a:t>Identification &amp; QA/QC of potential keywords and syntax (248) </a:t>
          </a:r>
          <a:r>
            <a:rPr lang="hu-HU" sz="1900" kern="1200" noProof="0">
              <a:sym typeface="Wingdings" panose="05000000000000000000" pitchFamily="2" charset="2"/>
            </a:rPr>
            <a:t> </a:t>
          </a:r>
          <a:r>
            <a:rPr lang="hu-HU" sz="1900" kern="1200" noProof="0"/>
            <a:t>refined tokens (210)</a:t>
          </a:r>
        </a:p>
      </dsp:txBody>
      <dsp:txXfrm>
        <a:off x="907169" y="1645474"/>
        <a:ext cx="4985695" cy="671452"/>
      </dsp:txXfrm>
    </dsp:sp>
    <dsp:sp modelId="{3A3763A8-A3C0-421D-8885-C763C4428EA8}">
      <dsp:nvSpPr>
        <dsp:cNvPr id="0" name=""/>
        <dsp:cNvSpPr/>
      </dsp:nvSpPr>
      <dsp:spPr>
        <a:xfrm>
          <a:off x="1329418" y="2436877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2394757"/>
            <a:satOff val="-2297"/>
            <a:lumOff val="-15146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Classification</a:t>
          </a:r>
          <a:r>
            <a:rPr lang="hu-HU" sz="1900" kern="1200" noProof="0" dirty="0"/>
            <a:t> of </a:t>
          </a:r>
          <a:r>
            <a:rPr lang="hu-HU" sz="1900" kern="1200" noProof="0" dirty="0" err="1"/>
            <a:t>publications</a:t>
          </a:r>
          <a:r>
            <a:rPr lang="hu-HU" sz="1900" kern="1200" noProof="0" dirty="0"/>
            <a:t> </a:t>
          </a:r>
          <a:r>
            <a:rPr lang="hu-HU" sz="1900" kern="1200" noProof="0" dirty="0" err="1"/>
            <a:t>via</a:t>
          </a:r>
          <a:r>
            <a:rPr lang="hu-HU" sz="1900" kern="1200" noProof="0" dirty="0"/>
            <a:t> </a:t>
          </a:r>
          <a:r>
            <a:rPr lang="hu-HU" sz="1900" kern="1200" noProof="0" dirty="0" err="1"/>
            <a:t>journal</a:t>
          </a:r>
          <a:r>
            <a:rPr lang="hu-HU" sz="1900" kern="1200" noProof="0" dirty="0"/>
            <a:t> METRIX </a:t>
          </a:r>
          <a:r>
            <a:rPr lang="hu-HU" sz="1900" kern="1200" noProof="0" dirty="0" err="1"/>
            <a:t>taxonomy</a:t>
          </a:r>
          <a:r>
            <a:rPr lang="hu-HU" sz="1900" kern="1200" noProof="0" dirty="0"/>
            <a:t> (</a:t>
          </a:r>
          <a:r>
            <a:rPr lang="hu-HU" sz="1900" kern="1200" noProof="0" dirty="0" err="1"/>
            <a:t>based</a:t>
          </a:r>
          <a:r>
            <a:rPr lang="hu-HU" sz="1900" kern="1200" noProof="0" dirty="0"/>
            <a:t> </a:t>
          </a:r>
          <a:r>
            <a:rPr lang="hu-HU" sz="1900" kern="1200" noProof="0" dirty="0" err="1"/>
            <a:t>on</a:t>
          </a:r>
          <a:r>
            <a:rPr lang="hu-HU" sz="1900" kern="1200" noProof="0" dirty="0"/>
            <a:t> ISSN)</a:t>
          </a:r>
        </a:p>
      </dsp:txBody>
      <dsp:txXfrm>
        <a:off x="1350308" y="2457767"/>
        <a:ext cx="4985695" cy="671452"/>
      </dsp:txXfrm>
    </dsp:sp>
    <dsp:sp modelId="{BAEA4992-7290-426F-BE7F-0A4541280852}">
      <dsp:nvSpPr>
        <dsp:cNvPr id="0" name=""/>
        <dsp:cNvSpPr/>
      </dsp:nvSpPr>
      <dsp:spPr>
        <a:xfrm>
          <a:off x="1772558" y="3249169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3193009"/>
            <a:satOff val="-3062"/>
            <a:lumOff val="-20195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Author</a:t>
          </a:r>
          <a:r>
            <a:rPr lang="hu-HU" sz="1900" kern="1200" noProof="0" dirty="0"/>
            <a:t> </a:t>
          </a:r>
          <a:r>
            <a:rPr lang="hu-HU" sz="1900" kern="1200" noProof="0" dirty="0" err="1"/>
            <a:t>address</a:t>
          </a:r>
          <a:r>
            <a:rPr lang="hu-HU" sz="1900" kern="1200" noProof="0" dirty="0"/>
            <a:t> </a:t>
          </a:r>
          <a:r>
            <a:rPr lang="hu-HU" sz="1900" kern="1200" noProof="0" dirty="0" err="1"/>
            <a:t>fields</a:t>
          </a:r>
          <a:r>
            <a:rPr lang="hu-HU" sz="1900" kern="1200" noProof="0" dirty="0"/>
            <a:t> </a:t>
          </a:r>
          <a:r>
            <a:rPr lang="hu-HU" sz="1900" kern="1200" noProof="0" dirty="0">
              <a:sym typeface="Wingdings" panose="05000000000000000000" pitchFamily="2" charset="2"/>
            </a:rPr>
            <a:t></a:t>
          </a:r>
          <a:r>
            <a:rPr lang="hu-HU" sz="1900" kern="1200" noProof="0" dirty="0"/>
            <a:t> Country, </a:t>
          </a:r>
          <a:r>
            <a:rPr lang="hu-HU" sz="1900" kern="1200" noProof="0" dirty="0" err="1"/>
            <a:t>Institution</a:t>
          </a:r>
          <a:r>
            <a:rPr lang="hu-HU" sz="1900" kern="1200" noProof="0" dirty="0"/>
            <a:t> (</a:t>
          </a:r>
          <a:r>
            <a:rPr lang="hu-HU" sz="1900" kern="1200" noProof="0" dirty="0" err="1"/>
            <a:t>harmonized</a:t>
          </a:r>
          <a:r>
            <a:rPr lang="hu-HU" sz="1900" kern="1200" noProof="0" dirty="0"/>
            <a:t>)</a:t>
          </a:r>
        </a:p>
      </dsp:txBody>
      <dsp:txXfrm>
        <a:off x="1793448" y="3270059"/>
        <a:ext cx="4985695" cy="671452"/>
      </dsp:txXfrm>
    </dsp:sp>
    <dsp:sp modelId="{8EF4526D-3F94-4A10-BB96-C48DE5C18E18}">
      <dsp:nvSpPr>
        <dsp:cNvPr id="0" name=""/>
        <dsp:cNvSpPr/>
      </dsp:nvSpPr>
      <dsp:spPr>
        <a:xfrm>
          <a:off x="5470614" y="521055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5574924" y="521055"/>
        <a:ext cx="254981" cy="348860"/>
      </dsp:txXfrm>
    </dsp:sp>
    <dsp:sp modelId="{94F7BAE2-F83F-4098-B746-DFA3DA8AD6AA}">
      <dsp:nvSpPr>
        <dsp:cNvPr id="0" name=""/>
        <dsp:cNvSpPr/>
      </dsp:nvSpPr>
      <dsp:spPr>
        <a:xfrm>
          <a:off x="5913754" y="1333348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868933"/>
            <a:satOff val="-5578"/>
            <a:lumOff val="-1412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6018064" y="1333348"/>
        <a:ext cx="254981" cy="348860"/>
      </dsp:txXfrm>
    </dsp:sp>
    <dsp:sp modelId="{C1A352B1-4A75-4209-9C66-2F807176CD75}">
      <dsp:nvSpPr>
        <dsp:cNvPr id="0" name=""/>
        <dsp:cNvSpPr/>
      </dsp:nvSpPr>
      <dsp:spPr>
        <a:xfrm>
          <a:off x="6356893" y="2133753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737866"/>
            <a:satOff val="-11155"/>
            <a:lumOff val="-2825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6461203" y="2133753"/>
        <a:ext cx="254981" cy="348860"/>
      </dsp:txXfrm>
    </dsp:sp>
    <dsp:sp modelId="{BF335E4C-2697-40E1-B610-79B54D890E00}">
      <dsp:nvSpPr>
        <dsp:cNvPr id="0" name=""/>
        <dsp:cNvSpPr/>
      </dsp:nvSpPr>
      <dsp:spPr>
        <a:xfrm>
          <a:off x="6800033" y="2953970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2606798"/>
            <a:satOff val="-16733"/>
            <a:lumOff val="-4237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6904343" y="2953970"/>
        <a:ext cx="254981" cy="348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93CEAFEF-D834-49EB-A77B-83345F8511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F1788A5-C0DC-4854-9DA1-5799AAFF4F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BE138-59DE-4CCE-BC05-C8289F820A4F}" type="datetimeFigureOut">
              <a:rPr lang="hu-HU" smtClean="0"/>
              <a:t>2023. 05. 23.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AE3DD13-D879-441F-AE1C-6AD1662438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49FEA87-2B0D-4F9A-834F-E75A989411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4EC7F-E669-4886-B0A7-2EB3B0147ED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3345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5DFAA-8151-43F1-8218-1A676C54611E}" type="datetimeFigureOut">
              <a:rPr lang="hu-HU" noProof="0" smtClean="0"/>
              <a:t>2023. 05. 23.</a:t>
            </a:fld>
            <a:endParaRPr lang="hu-HU" noProof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24CA7-A258-4620-B482-398C3E6E42F7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644163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0142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624268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486143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28465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023016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434192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887327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10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6236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11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01682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237962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628842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642893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60909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17273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5441912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512658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333612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21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210224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469287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572231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313126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181418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79289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71238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2467235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682212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30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446606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86723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556015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2618625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7891151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8095250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1839852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4713274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9845043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40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6082994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3644594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286647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730957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7953798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6242142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95390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 dirty="0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FB1095E-0207-45C6-91A7-AA5C0ECAF77D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E1A8F9-3D3D-4792-AC4D-78355299A20D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286372C-2F48-413B-AB87-E0AE7CDBEFBC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10CA00-3C78-4E80-BDC4-943FCC4AA20A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7B5506-EDF0-4C3A-B830-BBF3F054EE2B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36568C-8A71-4DEA-B6D3-725EA2FE6A31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7" name="Téglalap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8" name="Cím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F22219-BD99-403B-B9A4-C6480A94D55D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B473D03-A039-40EB-A341-F1ED0C939856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hu-HU" dirty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7667C1-242F-4547-A9A6-B56F8576423E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9" name="Cím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80CFC7-DFD9-4A70-AE92-50385801C1DB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F943764-A5EE-4C69-9C74-87A2F85F0CB0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hu-HU" dirty="0"/>
              <a:t>Mintaszöveg szerkesztése</a:t>
            </a:r>
          </a:p>
          <a:p>
            <a:pPr lvl="1" rtl="0"/>
            <a:r>
              <a:rPr lang="hu-HU" dirty="0"/>
              <a:t>Második szint</a:t>
            </a:r>
          </a:p>
          <a:p>
            <a:pPr lvl="2" rtl="0"/>
            <a:r>
              <a:rPr lang="hu-HU" dirty="0"/>
              <a:t>Harmadik szint</a:t>
            </a:r>
          </a:p>
          <a:p>
            <a:pPr lvl="3" rtl="0"/>
            <a:r>
              <a:rPr lang="hu-HU" dirty="0"/>
              <a:t>Negyedik szint</a:t>
            </a:r>
          </a:p>
          <a:p>
            <a:pPr lvl="4" rtl="0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7277D6DF-4495-474C-81A8-48F6F365AB90}" type="datetime1">
              <a:rPr lang="hu-HU" smtClean="0"/>
              <a:t>2023. 05. 23.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0" name="Téglalap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1" name="Téglalap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6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0.png"/><Relationship Id="rId10" Type="http://schemas.openxmlformats.org/officeDocument/2006/relationships/image" Target="../media/image5.svg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6. kép" descr="Digitális kapcsolatok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75E4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75E4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75E4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rmAutofit/>
          </a:bodyPr>
          <a:lstStyle/>
          <a:p>
            <a:pPr rtl="0"/>
            <a:r>
              <a:rPr lang="hu-HU" sz="4000" dirty="0" err="1">
                <a:solidFill>
                  <a:schemeClr val="bg1"/>
                </a:solidFill>
              </a:rPr>
              <a:t>ReConnect</a:t>
            </a:r>
            <a:r>
              <a:rPr lang="hu-HU" sz="4000" dirty="0">
                <a:solidFill>
                  <a:schemeClr val="bg1"/>
                </a:solidFill>
              </a:rPr>
              <a:t> </a:t>
            </a:r>
            <a:r>
              <a:rPr lang="hu-HU" sz="4000" dirty="0" err="1">
                <a:solidFill>
                  <a:schemeClr val="bg1"/>
                </a:solidFill>
              </a:rPr>
              <a:t>China</a:t>
            </a:r>
            <a:r>
              <a:rPr lang="hu-HU" sz="4000" dirty="0">
                <a:solidFill>
                  <a:schemeClr val="bg1"/>
                </a:solidFill>
              </a:rPr>
              <a:t> </a:t>
            </a:r>
            <a:r>
              <a:rPr lang="hu-HU" sz="4000" dirty="0" err="1">
                <a:solidFill>
                  <a:schemeClr val="bg1"/>
                </a:solidFill>
              </a:rPr>
              <a:t>Report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hu-HU" dirty="0" err="1">
                <a:solidFill>
                  <a:srgbClr val="75E4F7"/>
                </a:solidFill>
              </a:rPr>
              <a:t>Phase</a:t>
            </a:r>
            <a:r>
              <a:rPr lang="hu-HU" dirty="0">
                <a:solidFill>
                  <a:srgbClr val="75E4F7"/>
                </a:solidFill>
              </a:rPr>
              <a:t> i. – Web of Science Co-</a:t>
            </a:r>
            <a:r>
              <a:rPr lang="hu-HU" dirty="0" err="1">
                <a:solidFill>
                  <a:srgbClr val="75E4F7"/>
                </a:solidFill>
              </a:rPr>
              <a:t>publication</a:t>
            </a:r>
            <a:r>
              <a:rPr lang="hu-HU" dirty="0">
                <a:solidFill>
                  <a:srgbClr val="75E4F7"/>
                </a:solidFill>
              </a:rPr>
              <a:t> </a:t>
            </a:r>
            <a:r>
              <a:rPr lang="hu-HU" dirty="0" err="1">
                <a:solidFill>
                  <a:srgbClr val="75E4F7"/>
                </a:solidFill>
              </a:rPr>
              <a:t>analysis</a:t>
            </a:r>
            <a:endParaRPr lang="hu-HU" dirty="0">
              <a:solidFill>
                <a:srgbClr val="75E4F7"/>
              </a:solidFill>
            </a:endParaRPr>
          </a:p>
        </p:txBody>
      </p:sp>
      <p:pic>
        <p:nvPicPr>
          <p:cNvPr id="5" name="Kép 4" descr="A képen Grafika, szimbólum, Betűtípus, embléma látható&#10;&#10;Automatikusan generált leírás">
            <a:extLst>
              <a:ext uri="{FF2B5EF4-FFF2-40B4-BE49-F238E27FC236}">
                <a16:creationId xmlns:a16="http://schemas.microsoft.com/office/drawing/2014/main" id="{60FB3B98-6B8F-1E2F-0BBB-1D0B51719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1727" y="4571795"/>
            <a:ext cx="1779079" cy="16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Téglalap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pic>
        <p:nvPicPr>
          <p:cNvPr id="8" name="Tartalom helye 4" descr="Digitális számok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33546"/>
            <a:ext cx="12191980" cy="6857990"/>
          </a:xfrm>
          <a:prstGeom prst="rect">
            <a:avLst/>
          </a:prstGeom>
        </p:spPr>
      </p:pic>
      <p:grpSp>
        <p:nvGrpSpPr>
          <p:cNvPr id="15" name="Csoport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7213600" cy="112187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hu-HU" dirty="0" err="1"/>
              <a:t>Scope</a:t>
            </a:r>
            <a:endParaRPr lang="hu-HU" dirty="0"/>
          </a:p>
        </p:txBody>
      </p:sp>
      <p:graphicFrame>
        <p:nvGraphicFramePr>
          <p:cNvPr id="6" name="Tartalom helye 5" descr="SmartArt-ábra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591950"/>
              </p:ext>
            </p:extLst>
          </p:nvPr>
        </p:nvGraphicFramePr>
        <p:xfrm>
          <a:off x="719571" y="2198254"/>
          <a:ext cx="6854248" cy="3563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églalap 3" descr="Könyvek körvonalas">
            <a:extLst>
              <a:ext uri="{FF2B5EF4-FFF2-40B4-BE49-F238E27FC236}">
                <a16:creationId xmlns:a16="http://schemas.microsoft.com/office/drawing/2014/main" id="{7A9BBD97-74DD-8989-D026-F6924B40217F}"/>
              </a:ext>
            </a:extLst>
          </p:cNvPr>
          <p:cNvSpPr/>
          <p:nvPr/>
        </p:nvSpPr>
        <p:spPr>
          <a:xfrm>
            <a:off x="864066" y="2550254"/>
            <a:ext cx="693137" cy="718772"/>
          </a:xfrm>
          <a:prstGeom prst="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églalap 4" descr="Robot egyszínű kitöltéssel">
            <a:extLst>
              <a:ext uri="{FF2B5EF4-FFF2-40B4-BE49-F238E27FC236}">
                <a16:creationId xmlns:a16="http://schemas.microsoft.com/office/drawing/2014/main" id="{2137CA7C-9ACC-49D3-EA61-BBAEB8D07B3C}"/>
              </a:ext>
            </a:extLst>
          </p:cNvPr>
          <p:cNvSpPr/>
          <p:nvPr/>
        </p:nvSpPr>
        <p:spPr>
          <a:xfrm>
            <a:off x="1315147" y="3853527"/>
            <a:ext cx="484112" cy="484112"/>
          </a:xfrm>
          <a:prstGeom prst="rect">
            <a:avLst/>
          </a:pr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Téglalap 6" descr="A dolgok internete egyszínű kitöltéssel">
            <a:extLst>
              <a:ext uri="{FF2B5EF4-FFF2-40B4-BE49-F238E27FC236}">
                <a16:creationId xmlns:a16="http://schemas.microsoft.com/office/drawing/2014/main" id="{E224C98E-B354-0996-A5A1-ACD0BA0CFABD}"/>
              </a:ext>
            </a:extLst>
          </p:cNvPr>
          <p:cNvSpPr/>
          <p:nvPr/>
        </p:nvSpPr>
        <p:spPr>
          <a:xfrm>
            <a:off x="1222869" y="3616933"/>
            <a:ext cx="334334" cy="334334"/>
          </a:xfrm>
          <a:prstGeom prst="rect">
            <a:avLst/>
          </a:prstGeom>
          <a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Téglalap 8" descr="Felfelé ívelő tendencia körvonalas">
            <a:extLst>
              <a:ext uri="{FF2B5EF4-FFF2-40B4-BE49-F238E27FC236}">
                <a16:creationId xmlns:a16="http://schemas.microsoft.com/office/drawing/2014/main" id="{80A107D3-2304-2593-C966-B41B44043019}"/>
              </a:ext>
            </a:extLst>
          </p:cNvPr>
          <p:cNvSpPr/>
          <p:nvPr/>
        </p:nvSpPr>
        <p:spPr>
          <a:xfrm>
            <a:off x="850280" y="4689562"/>
            <a:ext cx="720707" cy="720707"/>
          </a:xfrm>
          <a:prstGeom prst="rect">
            <a:avLst/>
          </a:pr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10092-A860-4EFB-963F-A14DA3648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GLOBAL TRENDS IN AI &amp; ML TOPICS</a:t>
            </a:r>
            <a:endParaRPr lang="en-US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Global: </a:t>
            </a:r>
            <a:r>
              <a:rPr lang="en-US" dirty="0">
                <a:solidFill>
                  <a:schemeClr val="bg1"/>
                </a:solidFill>
              </a:rPr>
              <a:t>Constant increase in scholarly output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with</a:t>
            </a:r>
            <a:r>
              <a:rPr lang="hu-HU" dirty="0">
                <a:solidFill>
                  <a:schemeClr val="bg1"/>
                </a:solidFill>
              </a:rPr>
              <a:t> a </a:t>
            </a:r>
            <a:r>
              <a:rPr lang="hu-HU" dirty="0" err="1">
                <a:solidFill>
                  <a:schemeClr val="bg1"/>
                </a:solidFill>
              </a:rPr>
              <a:t>loss</a:t>
            </a:r>
            <a:r>
              <a:rPr lang="hu-HU" dirty="0">
                <a:solidFill>
                  <a:schemeClr val="bg1"/>
                </a:solidFill>
              </a:rPr>
              <a:t> of momentum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hu-HU" dirty="0">
                <a:solidFill>
                  <a:schemeClr val="bg1"/>
                </a:solidFill>
              </a:rPr>
              <a:t>Western </a:t>
            </a:r>
            <a:r>
              <a:rPr lang="hu-HU" dirty="0" err="1">
                <a:solidFill>
                  <a:schemeClr val="bg1"/>
                </a:solidFill>
              </a:rPr>
              <a:t>research</a:t>
            </a:r>
            <a:r>
              <a:rPr lang="hu-HU" dirty="0">
                <a:solidFill>
                  <a:schemeClr val="bg1"/>
                </a:solidFill>
              </a:rPr>
              <a:t>: </a:t>
            </a:r>
            <a:r>
              <a:rPr lang="hu-HU" dirty="0" err="1">
                <a:solidFill>
                  <a:schemeClr val="bg1"/>
                </a:solidFill>
              </a:rPr>
              <a:t>similar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tendencies</a:t>
            </a:r>
            <a:endParaRPr lang="hu-HU" dirty="0">
              <a:solidFill>
                <a:schemeClr val="bg1"/>
              </a:solidFill>
            </a:endParaRPr>
          </a:p>
          <a:p>
            <a:r>
              <a:rPr lang="hu-HU" dirty="0" err="1">
                <a:solidFill>
                  <a:schemeClr val="bg1"/>
                </a:solidFill>
              </a:rPr>
              <a:t>China</a:t>
            </a:r>
            <a:r>
              <a:rPr lang="hu-HU" dirty="0">
                <a:solidFill>
                  <a:schemeClr val="bg1"/>
                </a:solidFill>
              </a:rPr>
              <a:t>: constant </a:t>
            </a:r>
            <a:r>
              <a:rPr lang="hu-HU" dirty="0" err="1">
                <a:solidFill>
                  <a:schemeClr val="bg1"/>
                </a:solidFill>
              </a:rPr>
              <a:t>increase</a:t>
            </a:r>
            <a:r>
              <a:rPr lang="hu-HU" dirty="0">
                <a:solidFill>
                  <a:schemeClr val="bg1"/>
                </a:solidFill>
              </a:rPr>
              <a:t> in output (</a:t>
            </a:r>
            <a:r>
              <a:rPr lang="hu-HU" dirty="0" err="1">
                <a:solidFill>
                  <a:schemeClr val="bg1"/>
                </a:solidFill>
              </a:rPr>
              <a:t>probably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undersampled</a:t>
            </a:r>
            <a:r>
              <a:rPr lang="hu-HU" dirty="0">
                <a:solidFill>
                  <a:schemeClr val="bg1"/>
                </a:solidFill>
              </a:rPr>
              <a:t>?)</a:t>
            </a:r>
          </a:p>
          <a:p>
            <a:r>
              <a:rPr lang="hu-HU" dirty="0" err="1">
                <a:solidFill>
                  <a:schemeClr val="bg1"/>
                </a:solidFill>
              </a:rPr>
              <a:t>Changing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collaborative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patterns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Kép 7" descr="A képen szöveg, képernyőkép, sor, Diagram látható&#10;&#10;Automatikusan generált leírás">
            <a:extLst>
              <a:ext uri="{FF2B5EF4-FFF2-40B4-BE49-F238E27FC236}">
                <a16:creationId xmlns:a16="http://schemas.microsoft.com/office/drawing/2014/main" id="{E501C137-9876-68C1-1D09-299694CFE2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2445" y="101964"/>
            <a:ext cx="5885848" cy="3232040"/>
          </a:xfrm>
          <a:prstGeom prst="rect">
            <a:avLst/>
          </a:prstGeom>
        </p:spPr>
      </p:pic>
      <p:pic>
        <p:nvPicPr>
          <p:cNvPr id="10" name="Kép 9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4B21A2A9-C867-16BA-024A-90E6F702E7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443" y="3429000"/>
            <a:ext cx="5885849" cy="3433413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0927F5A0-4FBE-F880-A7CC-F7D8C124B146}"/>
              </a:ext>
            </a:extLst>
          </p:cNvPr>
          <p:cNvSpPr txBox="1"/>
          <p:nvPr/>
        </p:nvSpPr>
        <p:spPr>
          <a:xfrm>
            <a:off x="11112380" y="6275149"/>
            <a:ext cx="1079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err="1">
                <a:solidFill>
                  <a:schemeClr val="accent4"/>
                </a:solidFill>
              </a:rPr>
              <a:t>Source</a:t>
            </a:r>
            <a:r>
              <a:rPr lang="hu-HU" sz="1400" dirty="0">
                <a:solidFill>
                  <a:schemeClr val="accent4"/>
                </a:solidFill>
              </a:rPr>
              <a:t>: Web of Science</a:t>
            </a:r>
          </a:p>
        </p:txBody>
      </p:sp>
    </p:spTree>
    <p:extLst>
      <p:ext uri="{BB962C8B-B14F-4D97-AF65-F5344CB8AC3E}">
        <p14:creationId xmlns:p14="http://schemas.microsoft.com/office/powerpoint/2010/main" val="312430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Tartalom helye 4" descr="Digitális számok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98" cy="6858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rtlCol="0" anchor="ctr">
            <a:normAutofit/>
          </a:bodyPr>
          <a:lstStyle/>
          <a:p>
            <a:pPr rtl="0"/>
            <a:r>
              <a:rPr lang="hu-HU" dirty="0" err="1"/>
              <a:t>Methods</a:t>
            </a:r>
            <a:endParaRPr lang="hu-HU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E8B7687B-544E-7A70-D7DD-18EE6F31B69A}"/>
              </a:ext>
            </a:extLst>
          </p:cNvPr>
          <p:cNvSpPr/>
          <p:nvPr/>
        </p:nvSpPr>
        <p:spPr>
          <a:xfrm>
            <a:off x="4140202" y="2118350"/>
            <a:ext cx="7364828" cy="42739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6" name="Tartalom helye 5" descr="SmartArt-ábra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838680"/>
              </p:ext>
            </p:extLst>
          </p:nvPr>
        </p:nvGraphicFramePr>
        <p:xfrm>
          <a:off x="2118162" y="2277531"/>
          <a:ext cx="7706774" cy="3962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060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u-HU" dirty="0" err="1">
                <a:solidFill>
                  <a:srgbClr val="FFFEFF"/>
                </a:solidFill>
              </a:rPr>
              <a:t>Additional</a:t>
            </a:r>
            <a:r>
              <a:rPr lang="hu-HU" dirty="0">
                <a:solidFill>
                  <a:srgbClr val="FFFEFF"/>
                </a:solidFill>
              </a:rPr>
              <a:t> </a:t>
            </a:r>
            <a:r>
              <a:rPr lang="hu-HU" dirty="0" err="1">
                <a:solidFill>
                  <a:srgbClr val="FFFEFF"/>
                </a:solidFill>
              </a:rPr>
              <a:t>methods</a:t>
            </a:r>
            <a:r>
              <a:rPr lang="hu-HU" dirty="0">
                <a:solidFill>
                  <a:srgbClr val="FFFEFF"/>
                </a:solidFill>
              </a:rPr>
              <a:t> &amp; Data </a:t>
            </a:r>
            <a:r>
              <a:rPr lang="hu-HU" dirty="0" err="1">
                <a:solidFill>
                  <a:srgbClr val="FFFEFF"/>
                </a:solidFill>
              </a:rPr>
              <a:t>Processing</a:t>
            </a:r>
            <a:r>
              <a:rPr lang="hu-HU" dirty="0">
                <a:solidFill>
                  <a:srgbClr val="FFFEFF"/>
                </a:solidFill>
              </a:rPr>
              <a:t> </a:t>
            </a:r>
            <a:r>
              <a:rPr lang="hu-HU" dirty="0" err="1">
                <a:solidFill>
                  <a:srgbClr val="FFFEFF"/>
                </a:solidFill>
              </a:rPr>
              <a:t>Results</a:t>
            </a:r>
            <a:endParaRPr lang="hu-HU" dirty="0">
              <a:solidFill>
                <a:srgbClr val="FFFEFF"/>
              </a:solidFill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31ED508-5A20-4671-E6C8-4BEFE0E4F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2A7798B8-6F6D-CAEC-55A4-48FB56077A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err="1"/>
              <a:t>Query</a:t>
            </a:r>
            <a:r>
              <a:rPr lang="hu-HU" dirty="0"/>
              <a:t> </a:t>
            </a:r>
            <a:r>
              <a:rPr lang="hu-HU" dirty="0">
                <a:sym typeface="Wingdings" panose="05000000000000000000" pitchFamily="2" charset="2"/>
              </a:rPr>
              <a:t> </a:t>
            </a:r>
            <a:r>
              <a:rPr lang="hu-HU" dirty="0"/>
              <a:t>56196 </a:t>
            </a:r>
            <a:r>
              <a:rPr lang="hu-HU" dirty="0" err="1"/>
              <a:t>individual</a:t>
            </a:r>
            <a:r>
              <a:rPr lang="hu-HU" dirty="0"/>
              <a:t> </a:t>
            </a:r>
            <a:r>
              <a:rPr lang="hu-HU" dirty="0" err="1"/>
              <a:t>entries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WOS</a:t>
            </a:r>
          </a:p>
          <a:p>
            <a:r>
              <a:rPr lang="hu-HU" dirty="0" err="1"/>
              <a:t>Number</a:t>
            </a:r>
            <a:r>
              <a:rPr lang="hu-HU" dirty="0"/>
              <a:t> of METRIX indexed &amp; non-</a:t>
            </a:r>
            <a:r>
              <a:rPr lang="hu-HU" dirty="0" err="1"/>
              <a:t>duplicate</a:t>
            </a:r>
            <a:r>
              <a:rPr lang="hu-HU" dirty="0"/>
              <a:t> </a:t>
            </a:r>
            <a:r>
              <a:rPr lang="hu-HU" dirty="0" err="1"/>
              <a:t>records</a:t>
            </a:r>
            <a:r>
              <a:rPr lang="hu-HU" dirty="0"/>
              <a:t>: 49839</a:t>
            </a:r>
          </a:p>
          <a:p>
            <a:r>
              <a:rPr lang="hu-HU" dirty="0"/>
              <a:t>Ad-hoc re-</a:t>
            </a:r>
            <a:r>
              <a:rPr lang="hu-HU" dirty="0" err="1"/>
              <a:t>merge</a:t>
            </a:r>
            <a:r>
              <a:rPr lang="hu-HU" dirty="0"/>
              <a:t> of </a:t>
            </a:r>
            <a:r>
              <a:rPr lang="hu-HU" dirty="0" err="1"/>
              <a:t>unindexed</a:t>
            </a:r>
            <a:r>
              <a:rPr lang="hu-HU" dirty="0"/>
              <a:t> </a:t>
            </a:r>
            <a:r>
              <a:rPr lang="hu-HU" dirty="0" err="1"/>
              <a:t>entries</a:t>
            </a:r>
            <a:r>
              <a:rPr lang="hu-HU" dirty="0"/>
              <a:t> </a:t>
            </a:r>
            <a:r>
              <a:rPr lang="hu-HU" dirty="0" err="1"/>
              <a:t>using</a:t>
            </a:r>
            <a:r>
              <a:rPr lang="hu-HU" dirty="0"/>
              <a:t> WOS </a:t>
            </a:r>
            <a:r>
              <a:rPr lang="hu-HU" dirty="0" err="1"/>
              <a:t>taxonomy</a:t>
            </a:r>
            <a:r>
              <a:rPr lang="hu-HU" dirty="0"/>
              <a:t> - METRIX </a:t>
            </a:r>
            <a:r>
              <a:rPr lang="hu-HU" dirty="0" err="1"/>
              <a:t>taxonomy</a:t>
            </a:r>
            <a:r>
              <a:rPr lang="hu-HU" dirty="0"/>
              <a:t> </a:t>
            </a:r>
            <a:r>
              <a:rPr lang="hu-HU" dirty="0" err="1"/>
              <a:t>correspondences</a:t>
            </a:r>
            <a:r>
              <a:rPr lang="hu-HU" dirty="0"/>
              <a:t>: +2065</a:t>
            </a:r>
          </a:p>
          <a:p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excluding</a:t>
            </a:r>
            <a:r>
              <a:rPr lang="hu-HU" dirty="0"/>
              <a:t> „</a:t>
            </a:r>
            <a:r>
              <a:rPr lang="hu-HU" dirty="0" err="1"/>
              <a:t>pseudo</a:t>
            </a:r>
            <a:r>
              <a:rPr lang="hu-HU" dirty="0"/>
              <a:t> co-</a:t>
            </a:r>
            <a:r>
              <a:rPr lang="hu-HU" dirty="0" err="1"/>
              <a:t>publications</a:t>
            </a:r>
            <a:r>
              <a:rPr lang="hu-HU" dirty="0"/>
              <a:t>”: 46060</a:t>
            </a:r>
          </a:p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C235A70-7EFE-3512-BADF-FED3B24C9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8" name="Tartalom helye 7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686C3441-C501-437B-D362-0CD1E15EF68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469" y="2247895"/>
            <a:ext cx="10148417" cy="4485860"/>
          </a:xfrm>
        </p:spPr>
      </p:pic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B9BCAE-048F-DC55-6CC5-DDACE980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253874F-9C31-C95B-037C-F16E39A5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2647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15822446"/>
                  </p:ext>
                </p:extLst>
              </p:nvPr>
            </p:nvGraphicFramePr>
            <p:xfrm>
              <a:off x="444841" y="1870744"/>
              <a:ext cx="6903915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41" y="1870744"/>
                <a:ext cx="6903915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 (DYNAMIC)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D40CC756-F972-BDDE-9BDB-6A743A927D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Tartalom helye 4">
            <a:extLst>
              <a:ext uri="{FF2B5EF4-FFF2-40B4-BE49-F238E27FC236}">
                <a16:creationId xmlns:a16="http://schemas.microsoft.com/office/drawing/2014/main" id="{63C67743-4BF5-0B98-F084-57CB33389246}"/>
              </a:ext>
            </a:extLst>
          </p:cNvPr>
          <p:cNvSpPr txBox="1">
            <a:spLocks/>
          </p:cNvSpPr>
          <p:nvPr/>
        </p:nvSpPr>
        <p:spPr>
          <a:xfrm>
            <a:off x="7857019" y="2332139"/>
            <a:ext cx="3890140" cy="4152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u-HU" sz="2000" dirty="0"/>
              <a:t>Constant </a:t>
            </a:r>
            <a:r>
              <a:rPr lang="hu-HU" sz="2000" dirty="0" err="1"/>
              <a:t>increase</a:t>
            </a:r>
            <a:r>
              <a:rPr lang="hu-HU" sz="2000" dirty="0"/>
              <a:t> in </a:t>
            </a:r>
            <a:r>
              <a:rPr lang="en-US" sz="2000" dirty="0"/>
              <a:t>scholarly</a:t>
            </a:r>
            <a:r>
              <a:rPr lang="hu-HU" sz="2000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sz="2000" dirty="0" err="1"/>
              <a:t>Resembles</a:t>
            </a:r>
            <a:r>
              <a:rPr lang="hu-HU" sz="2000" dirty="0"/>
              <a:t> </a:t>
            </a:r>
            <a:r>
              <a:rPr lang="hu-HU" sz="2000" dirty="0" err="1"/>
              <a:t>chinese</a:t>
            </a:r>
            <a:r>
              <a:rPr lang="hu-HU" sz="2000" dirty="0"/>
              <a:t> </a:t>
            </a:r>
            <a:r>
              <a:rPr lang="hu-HU" sz="2000" dirty="0" err="1"/>
              <a:t>publication</a:t>
            </a:r>
            <a:r>
              <a:rPr lang="hu-HU" sz="2000" dirty="0"/>
              <a:t> </a:t>
            </a:r>
            <a:r>
              <a:rPr lang="hu-HU" sz="2000" dirty="0" err="1"/>
              <a:t>trends</a:t>
            </a:r>
            <a:r>
              <a:rPr lang="hu-HU" sz="2000" dirty="0"/>
              <a:t> (</a:t>
            </a:r>
            <a:r>
              <a:rPr lang="hu-HU" sz="2000" dirty="0" err="1"/>
              <a:t>contrary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western </a:t>
            </a:r>
            <a:r>
              <a:rPr lang="hu-HU" sz="2000" dirty="0" err="1"/>
              <a:t>publication</a:t>
            </a:r>
            <a:r>
              <a:rPr lang="hu-HU" sz="2000" dirty="0"/>
              <a:t> </a:t>
            </a:r>
            <a:r>
              <a:rPr lang="hu-HU" sz="2000" dirty="0" err="1"/>
              <a:t>patterns</a:t>
            </a:r>
            <a:r>
              <a:rPr lang="hu-HU" sz="2000" dirty="0"/>
              <a:t> in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field</a:t>
            </a:r>
            <a:r>
              <a:rPr lang="hu-HU" sz="2000" dirty="0"/>
              <a:t>)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Topic</a:t>
            </a:r>
            <a:r>
              <a:rPr lang="hu-HU" sz="2000" dirty="0"/>
              <a:t> of </a:t>
            </a:r>
            <a:r>
              <a:rPr lang="hu-HU" sz="2000" dirty="0" err="1"/>
              <a:t>scope</a:t>
            </a:r>
            <a:r>
              <a:rPr lang="hu-HU" sz="2000" dirty="0"/>
              <a:t> </a:t>
            </a:r>
            <a:r>
              <a:rPr lang="hu-HU" sz="2000" dirty="0" err="1"/>
              <a:t>dominated</a:t>
            </a:r>
            <a:r>
              <a:rPr lang="hu-HU" sz="2000" dirty="0"/>
              <a:t> </a:t>
            </a:r>
            <a:r>
              <a:rPr lang="hu-HU" sz="2000" dirty="0" err="1"/>
              <a:t>by</a:t>
            </a:r>
            <a:r>
              <a:rPr lang="hu-HU" sz="2000" dirty="0"/>
              <a:t> </a:t>
            </a:r>
            <a:r>
              <a:rPr lang="hu-HU" sz="2000" dirty="0" err="1"/>
              <a:t>applicational</a:t>
            </a:r>
            <a:r>
              <a:rPr lang="hu-HU" sz="2000" dirty="0"/>
              <a:t> </a:t>
            </a:r>
            <a:r>
              <a:rPr lang="hu-HU" sz="2000" dirty="0" err="1"/>
              <a:t>aspects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83965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szöveg, diagram, képernyőkép, kör látható&#10;&#10;Automatikusan generált leírás">
            <a:extLst>
              <a:ext uri="{FF2B5EF4-FFF2-40B4-BE49-F238E27FC236}">
                <a16:creationId xmlns:a16="http://schemas.microsoft.com/office/drawing/2014/main" id="{25A38AC6-DD6A-B672-8592-F11C130C17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841" y="1913910"/>
            <a:ext cx="7556991" cy="437485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 (STATIC)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u-HU" sz="2000" dirty="0"/>
              <a:t>Constant </a:t>
            </a:r>
            <a:r>
              <a:rPr lang="hu-HU" sz="2000" dirty="0" err="1"/>
              <a:t>increase</a:t>
            </a:r>
            <a:r>
              <a:rPr lang="hu-HU" sz="2000" dirty="0"/>
              <a:t> in </a:t>
            </a:r>
            <a:r>
              <a:rPr lang="en-US" sz="2000" dirty="0"/>
              <a:t>scholarly</a:t>
            </a:r>
            <a:r>
              <a:rPr lang="hu-HU" sz="2000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sz="2000" dirty="0" err="1"/>
              <a:t>Resembles</a:t>
            </a:r>
            <a:r>
              <a:rPr lang="hu-HU" sz="2000" dirty="0"/>
              <a:t> </a:t>
            </a:r>
            <a:r>
              <a:rPr lang="hu-HU" sz="2000" dirty="0" err="1"/>
              <a:t>chinese</a:t>
            </a:r>
            <a:r>
              <a:rPr lang="hu-HU" sz="2000" dirty="0"/>
              <a:t> </a:t>
            </a:r>
            <a:r>
              <a:rPr lang="hu-HU" sz="2000" dirty="0" err="1"/>
              <a:t>publication</a:t>
            </a:r>
            <a:r>
              <a:rPr lang="hu-HU" sz="2000" dirty="0"/>
              <a:t> </a:t>
            </a:r>
            <a:r>
              <a:rPr lang="hu-HU" sz="2000" dirty="0" err="1"/>
              <a:t>trends</a:t>
            </a:r>
            <a:r>
              <a:rPr lang="hu-HU" sz="2000" dirty="0"/>
              <a:t> (</a:t>
            </a:r>
            <a:r>
              <a:rPr lang="hu-HU" sz="2000" dirty="0" err="1"/>
              <a:t>contrary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western </a:t>
            </a:r>
            <a:r>
              <a:rPr lang="hu-HU" sz="2000" dirty="0" err="1"/>
              <a:t>publication</a:t>
            </a:r>
            <a:r>
              <a:rPr lang="hu-HU" sz="2000" dirty="0"/>
              <a:t> </a:t>
            </a:r>
            <a:r>
              <a:rPr lang="hu-HU" sz="2000" dirty="0" err="1"/>
              <a:t>patterns</a:t>
            </a:r>
            <a:r>
              <a:rPr lang="hu-HU" sz="2000" dirty="0"/>
              <a:t> in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field</a:t>
            </a:r>
            <a:r>
              <a:rPr lang="hu-HU" sz="2000" dirty="0"/>
              <a:t>)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Topic</a:t>
            </a:r>
            <a:r>
              <a:rPr lang="hu-HU" sz="2000" dirty="0"/>
              <a:t> of </a:t>
            </a:r>
            <a:r>
              <a:rPr lang="hu-HU" sz="2000" dirty="0" err="1"/>
              <a:t>scope</a:t>
            </a:r>
            <a:r>
              <a:rPr lang="hu-HU" sz="2000" dirty="0"/>
              <a:t> </a:t>
            </a:r>
            <a:r>
              <a:rPr lang="hu-HU" sz="2000" dirty="0" err="1"/>
              <a:t>dominated</a:t>
            </a:r>
            <a:r>
              <a:rPr lang="hu-HU" sz="2000" dirty="0"/>
              <a:t> </a:t>
            </a:r>
            <a:r>
              <a:rPr lang="hu-HU" sz="2000" dirty="0" err="1"/>
              <a:t>by</a:t>
            </a:r>
            <a:r>
              <a:rPr lang="hu-HU" sz="2000" dirty="0"/>
              <a:t> </a:t>
            </a:r>
            <a:r>
              <a:rPr lang="hu-HU" sz="2000" dirty="0" err="1"/>
              <a:t>applicational</a:t>
            </a:r>
            <a:r>
              <a:rPr lang="hu-HU" sz="2000" dirty="0"/>
              <a:t> </a:t>
            </a:r>
            <a:r>
              <a:rPr lang="hu-HU" sz="2000" dirty="0" err="1"/>
              <a:t>aspects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00749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42AC7AAA-F039-4011-98DE-17464A67B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5" y="702156"/>
            <a:ext cx="11305181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Distribution &amp; Trends: Scientific Domains</a:t>
            </a: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85EBB90B-3A54-4B2B-9FA6-7B47E1075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E04116F5-E398-4593-B279-7099177A0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DC1AD6AE-28AC-4C67-A749-1BC18D86C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122DC0F-D6EF-4A88-9742-855D48E4E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67" name="Kép 466">
            <a:extLst>
              <a:ext uri="{FF2B5EF4-FFF2-40B4-BE49-F238E27FC236}">
                <a16:creationId xmlns:a16="http://schemas.microsoft.com/office/drawing/2014/main" id="{FB01921D-9065-B5BB-E44B-B9E50F3AFD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"/>
          <a:stretch/>
        </p:blipFill>
        <p:spPr>
          <a:xfrm>
            <a:off x="216939" y="1313005"/>
            <a:ext cx="8129782" cy="5505397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0940" y="2084570"/>
            <a:ext cx="3628341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Domination of applicational aspects</a:t>
            </a:r>
            <a:endParaRPr lang="hu-HU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Recent relative increase of collaboration within economic domains</a:t>
            </a:r>
            <a:endParaRPr lang="hu-HU" sz="2000" dirty="0"/>
          </a:p>
          <a:p>
            <a:pPr>
              <a:lnSpc>
                <a:spcPct val="150000"/>
              </a:lnSpc>
            </a:pPr>
            <a:r>
              <a:rPr lang="hu-HU" sz="2000" dirty="0" err="1"/>
              <a:t>Remarks</a:t>
            </a:r>
            <a:r>
              <a:rPr lang="hu-HU" sz="2000" dirty="0"/>
              <a:t> </a:t>
            </a:r>
            <a:r>
              <a:rPr lang="hu-HU" sz="2000" dirty="0" err="1"/>
              <a:t>on</a:t>
            </a:r>
            <a:r>
              <a:rPr lang="hu-HU" sz="2000" dirty="0"/>
              <a:t> </a:t>
            </a:r>
            <a:r>
              <a:rPr lang="hu-HU" sz="2000" dirty="0" err="1"/>
              <a:t>multidisciplinary</a:t>
            </a:r>
            <a:r>
              <a:rPr lang="hu-HU" sz="2000" dirty="0"/>
              <a:t> </a:t>
            </a:r>
            <a:r>
              <a:rPr lang="hu-HU" sz="2000" dirty="0" err="1"/>
              <a:t>domain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4182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4608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Distribution &amp; Trends: Scientific Domains</a:t>
            </a: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896533"/>
            <a:ext cx="7225074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hu-HU" sz="2000" dirty="0" err="1"/>
              <a:t>Majority</a:t>
            </a:r>
            <a:r>
              <a:rPr lang="hu-HU" sz="2000" dirty="0"/>
              <a:t> of co-</a:t>
            </a:r>
            <a:r>
              <a:rPr lang="hu-HU" sz="2000" dirty="0" err="1"/>
              <a:t>publications</a:t>
            </a:r>
            <a:r>
              <a:rPr lang="hu-HU" sz="2000" dirty="0"/>
              <a:t> </a:t>
            </a:r>
            <a:r>
              <a:rPr lang="hu-HU" sz="2000" dirty="0" err="1"/>
              <a:t>related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</a:t>
            </a:r>
            <a:r>
              <a:rPr lang="hu-HU" sz="2000" dirty="0" err="1"/>
              <a:t>Britain</a:t>
            </a:r>
            <a:endParaRPr lang="hu-HU" sz="2000" dirty="0"/>
          </a:p>
          <a:p>
            <a:pPr>
              <a:lnSpc>
                <a:spcPct val="200000"/>
              </a:lnSpc>
            </a:pPr>
            <a:r>
              <a:rPr lang="hu-HU" sz="2000" dirty="0" err="1"/>
              <a:t>Nordic</a:t>
            </a:r>
            <a:r>
              <a:rPr lang="hu-HU" sz="2000" dirty="0"/>
              <a:t> </a:t>
            </a:r>
            <a:r>
              <a:rPr lang="hu-HU" sz="2000" dirty="0" err="1"/>
              <a:t>countries</a:t>
            </a:r>
            <a:r>
              <a:rPr lang="hu-HU" sz="2000" dirty="0"/>
              <a:t>: </a:t>
            </a:r>
            <a:r>
              <a:rPr lang="hu-HU" sz="2000" dirty="0" err="1"/>
              <a:t>Norway</a:t>
            </a:r>
            <a:r>
              <a:rPr lang="hu-HU" sz="2000" dirty="0"/>
              <a:t> is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smallest</a:t>
            </a:r>
            <a:r>
              <a:rPr lang="hu-HU" sz="2000" dirty="0"/>
              <a:t> </a:t>
            </a:r>
            <a:r>
              <a:rPr lang="hu-HU" sz="2000" dirty="0" err="1"/>
              <a:t>contributor</a:t>
            </a:r>
            <a:endParaRPr lang="en-US" sz="2000" dirty="0"/>
          </a:p>
          <a:p>
            <a:pPr>
              <a:lnSpc>
                <a:spcPct val="200000"/>
              </a:lnSpc>
            </a:pPr>
            <a:r>
              <a:rPr lang="hu-HU" sz="2000" dirty="0" err="1"/>
              <a:t>Baltic</a:t>
            </a:r>
            <a:r>
              <a:rPr lang="hu-HU" sz="2000" dirty="0"/>
              <a:t> &amp; </a:t>
            </a:r>
            <a:r>
              <a:rPr lang="hu-HU" sz="2000" dirty="0" err="1"/>
              <a:t>Eastern</a:t>
            </a:r>
            <a:r>
              <a:rPr lang="hu-HU" sz="2000" dirty="0"/>
              <a:t> </a:t>
            </a:r>
            <a:r>
              <a:rPr lang="hu-HU" sz="2000" dirty="0" err="1"/>
              <a:t>region</a:t>
            </a:r>
            <a:r>
              <a:rPr lang="hu-HU" sz="2000" dirty="0"/>
              <a:t>: ~6.4% of co-</a:t>
            </a:r>
            <a:r>
              <a:rPr lang="hu-HU" sz="2000" dirty="0" err="1"/>
              <a:t>publications</a:t>
            </a:r>
            <a:endParaRPr lang="en-US" sz="2000" dirty="0"/>
          </a:p>
        </p:txBody>
      </p:sp>
      <p:pic>
        <p:nvPicPr>
          <p:cNvPr id="3" name="Kép 2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727E29EF-FA36-018A-0B44-EB1C94DB58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372" y="685715"/>
            <a:ext cx="3646482" cy="617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12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 err="1">
                <a:solidFill>
                  <a:schemeClr val="accent1"/>
                </a:solidFill>
              </a:rPr>
              <a:t>Yearly</a:t>
            </a:r>
            <a:r>
              <a:rPr lang="hu-HU" dirty="0">
                <a:solidFill>
                  <a:schemeClr val="accent1"/>
                </a:solidFill>
              </a:rPr>
              <a:t> TRENDS in CO-</a:t>
            </a:r>
            <a:r>
              <a:rPr lang="hu-HU" dirty="0" err="1">
                <a:solidFill>
                  <a:schemeClr val="accent1"/>
                </a:solidFill>
              </a:rPr>
              <a:t>publication</a:t>
            </a:r>
            <a:r>
              <a:rPr lang="hu-HU" dirty="0">
                <a:solidFill>
                  <a:schemeClr val="accent1"/>
                </a:solidFill>
              </a:rPr>
              <a:t> FOCUS OF CHINA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Kép 3">
            <a:extLst>
              <a:ext uri="{FF2B5EF4-FFF2-40B4-BE49-F238E27FC236}">
                <a16:creationId xmlns:a16="http://schemas.microsoft.com/office/drawing/2014/main" id="{7DA014E5-CF52-012F-0B50-F9AF5AD13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86" y="1250796"/>
            <a:ext cx="10113785" cy="5279141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68" y="2810001"/>
            <a:ext cx="3254632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 err="1"/>
              <a:t>Mostly</a:t>
            </a:r>
            <a:r>
              <a:rPr lang="hu-HU" sz="2000" dirty="0"/>
              <a:t> constant</a:t>
            </a:r>
            <a:endParaRPr lang="en-US" sz="2000" dirty="0"/>
          </a:p>
          <a:p>
            <a:r>
              <a:rPr lang="hu-HU" sz="2000" dirty="0"/>
              <a:t>France: </a:t>
            </a:r>
            <a:r>
              <a:rPr lang="hu-HU" sz="2000" dirty="0" err="1"/>
              <a:t>slight</a:t>
            </a:r>
            <a:r>
              <a:rPr lang="hu-HU" sz="2000" dirty="0"/>
              <a:t> </a:t>
            </a:r>
            <a:r>
              <a:rPr lang="hu-HU" sz="2000" dirty="0" err="1"/>
              <a:t>decline</a:t>
            </a:r>
            <a:endParaRPr lang="hu-HU" sz="2000" dirty="0"/>
          </a:p>
          <a:p>
            <a:r>
              <a:rPr lang="hu-HU" sz="2000" dirty="0"/>
              <a:t>UK: </a:t>
            </a:r>
            <a:r>
              <a:rPr lang="hu-HU" sz="2000" dirty="0" err="1"/>
              <a:t>small</a:t>
            </a:r>
            <a:r>
              <a:rPr lang="hu-HU" sz="2000" dirty="0"/>
              <a:t> </a:t>
            </a:r>
            <a:r>
              <a:rPr lang="hu-HU" sz="2000" dirty="0" err="1"/>
              <a:t>fluctuations</a:t>
            </a:r>
            <a:endParaRPr lang="hu-HU" sz="2000" dirty="0"/>
          </a:p>
          <a:p>
            <a:r>
              <a:rPr lang="hu-HU" sz="2000" dirty="0" err="1"/>
              <a:t>Few</a:t>
            </a:r>
            <a:r>
              <a:rPr lang="hu-HU" sz="2000" dirty="0"/>
              <a:t> 2015-2018 </a:t>
            </a:r>
            <a:r>
              <a:rPr lang="hu-HU" sz="2000" dirty="0" err="1"/>
              <a:t>plateous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2557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 err="1">
                <a:solidFill>
                  <a:schemeClr val="accent1"/>
                </a:solidFill>
              </a:rPr>
              <a:t>YeARLY</a:t>
            </a:r>
            <a:r>
              <a:rPr lang="hu-HU" dirty="0">
                <a:solidFill>
                  <a:schemeClr val="accent1"/>
                </a:solidFill>
              </a:rPr>
              <a:t> OUTPUT of CO-PUBLICATIONS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Kép 3">
            <a:extLst>
              <a:ext uri="{FF2B5EF4-FFF2-40B4-BE49-F238E27FC236}">
                <a16:creationId xmlns:a16="http://schemas.microsoft.com/office/drawing/2014/main" id="{4DD947C1-7050-E611-7B64-E3D23F4511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87" y="1379621"/>
            <a:ext cx="10043448" cy="52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19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RELATIVE INCREASE IN YEARLY CO-</a:t>
            </a:r>
            <a:r>
              <a:rPr lang="hu-HU" dirty="0" err="1">
                <a:solidFill>
                  <a:schemeClr val="accent1"/>
                </a:solidFill>
              </a:rPr>
              <a:t>publication</a:t>
            </a:r>
            <a:r>
              <a:rPr lang="hu-HU" dirty="0">
                <a:solidFill>
                  <a:schemeClr val="accent1"/>
                </a:solidFill>
              </a:rPr>
              <a:t> OUTPUT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Kép 2">
            <a:extLst>
              <a:ext uri="{FF2B5EF4-FFF2-40B4-BE49-F238E27FC236}">
                <a16:creationId xmlns:a16="http://schemas.microsoft.com/office/drawing/2014/main" id="{71CB1020-526E-19D3-AAD6-8D978BF2C0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86" y="1250796"/>
            <a:ext cx="10091149" cy="5319422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68" y="2810001"/>
            <a:ext cx="3254632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 err="1"/>
              <a:t>At</a:t>
            </a:r>
            <a:r>
              <a:rPr lang="hu-HU" sz="2000" dirty="0"/>
              <a:t> </a:t>
            </a:r>
            <a:r>
              <a:rPr lang="hu-HU" sz="2000" dirty="0" err="1"/>
              <a:t>least</a:t>
            </a:r>
            <a:r>
              <a:rPr lang="hu-HU" sz="2000" dirty="0"/>
              <a:t> 7-10x </a:t>
            </a:r>
            <a:r>
              <a:rPr lang="hu-HU" sz="2000" dirty="0" err="1"/>
              <a:t>increase</a:t>
            </a:r>
            <a:r>
              <a:rPr lang="hu-HU" sz="2000" dirty="0"/>
              <a:t> in </a:t>
            </a:r>
            <a:r>
              <a:rPr lang="hu-HU" sz="2000" dirty="0" err="1"/>
              <a:t>each</a:t>
            </a:r>
            <a:r>
              <a:rPr lang="hu-HU" sz="2000" dirty="0"/>
              <a:t> country</a:t>
            </a:r>
          </a:p>
          <a:p>
            <a:r>
              <a:rPr lang="hu-HU" sz="2000" dirty="0"/>
              <a:t>TOP:</a:t>
            </a:r>
            <a:br>
              <a:rPr lang="hu-HU" sz="2000" dirty="0"/>
            </a:br>
            <a:r>
              <a:rPr lang="hu-HU" sz="2000" dirty="0" err="1"/>
              <a:t>Croatia</a:t>
            </a:r>
            <a:r>
              <a:rPr lang="hu-HU" sz="2000" dirty="0"/>
              <a:t> - </a:t>
            </a:r>
            <a:r>
              <a:rPr lang="hu-HU" sz="2000" dirty="0" err="1"/>
              <a:t>Lithuania</a:t>
            </a:r>
            <a:endParaRPr lang="en-US" sz="2000" dirty="0"/>
          </a:p>
          <a:p>
            <a:r>
              <a:rPr lang="hu-HU" sz="2000" dirty="0"/>
              <a:t>BOTTOM:</a:t>
            </a:r>
            <a:br>
              <a:rPr lang="hu-HU" sz="2000" dirty="0"/>
            </a:br>
            <a:r>
              <a:rPr lang="hu-HU" sz="2000" dirty="0"/>
              <a:t>France - </a:t>
            </a:r>
            <a:r>
              <a:rPr lang="hu-HU" sz="2000" dirty="0" err="1"/>
              <a:t>Slovakia</a:t>
            </a:r>
            <a:endParaRPr lang="hu-HU" sz="2000" dirty="0"/>
          </a:p>
          <a:p>
            <a:r>
              <a:rPr lang="hu-HU" sz="2000" dirty="0" err="1"/>
              <a:t>Slovenia-Bulgaria</a:t>
            </a:r>
            <a:r>
              <a:rPr lang="hu-HU" sz="2000" dirty="0"/>
              <a:t> </a:t>
            </a:r>
            <a:r>
              <a:rPr lang="hu-HU" sz="2000" dirty="0" err="1"/>
              <a:t>patterns</a:t>
            </a:r>
            <a:r>
              <a:rPr lang="hu-HU" sz="2000" dirty="0"/>
              <a:t>?</a:t>
            </a:r>
          </a:p>
          <a:p>
            <a:r>
              <a:rPr lang="hu-HU" sz="2000" dirty="0"/>
              <a:t>Poland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4357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632" y="702156"/>
            <a:ext cx="4935167" cy="6570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dirty="0">
                <a:solidFill>
                  <a:schemeClr val="accent1"/>
                </a:solidFill>
              </a:rPr>
              <a:t>INTRA-EUROPEAN PATTERNS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0" y="1896533"/>
            <a:ext cx="4190999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Most </a:t>
            </a:r>
            <a:r>
              <a:rPr lang="hu-HU" dirty="0" err="1"/>
              <a:t>active</a:t>
            </a:r>
            <a:r>
              <a:rPr lang="hu-HU" dirty="0"/>
              <a:t> </a:t>
            </a:r>
            <a:r>
              <a:rPr lang="hu-HU" dirty="0" err="1"/>
              <a:t>interactions</a:t>
            </a:r>
            <a:r>
              <a:rPr lang="hu-HU" dirty="0"/>
              <a:t> </a:t>
            </a:r>
            <a:r>
              <a:rPr lang="hu-HU" dirty="0" err="1"/>
              <a:t>within</a:t>
            </a:r>
            <a:r>
              <a:rPr lang="hu-HU" dirty="0"/>
              <a:t> Europe </a:t>
            </a:r>
            <a:r>
              <a:rPr lang="hu-HU" dirty="0" err="1"/>
              <a:t>having</a:t>
            </a:r>
            <a:r>
              <a:rPr lang="hu-HU" dirty="0"/>
              <a:t> </a:t>
            </a:r>
            <a:r>
              <a:rPr lang="hu-HU" dirty="0" err="1"/>
              <a:t>common</a:t>
            </a:r>
            <a:r>
              <a:rPr lang="hu-HU" dirty="0"/>
              <a:t> co-</a:t>
            </a:r>
            <a:r>
              <a:rPr lang="hu-HU" dirty="0" err="1"/>
              <a:t>publications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China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field</a:t>
            </a:r>
            <a:endParaRPr lang="en-US" dirty="0"/>
          </a:p>
          <a:p>
            <a:r>
              <a:rPr lang="hu-HU" dirty="0"/>
              <a:t>Major </a:t>
            </a:r>
            <a:r>
              <a:rPr lang="hu-HU" dirty="0" err="1"/>
              <a:t>collaborators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top/front</a:t>
            </a:r>
            <a:endParaRPr lang="en-US" dirty="0"/>
          </a:p>
          <a:p>
            <a:r>
              <a:rPr lang="hu-HU" dirty="0" err="1"/>
              <a:t>Noteworthy</a:t>
            </a:r>
            <a:r>
              <a:rPr lang="hu-HU" dirty="0"/>
              <a:t> </a:t>
            </a:r>
            <a:r>
              <a:rPr lang="hu-HU" dirty="0" err="1"/>
              <a:t>interactions</a:t>
            </a:r>
            <a:r>
              <a:rPr lang="hu-HU" dirty="0"/>
              <a:t>:</a:t>
            </a:r>
          </a:p>
          <a:p>
            <a:pPr lvl="1"/>
            <a:r>
              <a:rPr lang="hu-HU" dirty="0" err="1"/>
              <a:t>Austria</a:t>
            </a:r>
            <a:r>
              <a:rPr lang="hu-HU" dirty="0"/>
              <a:t> – </a:t>
            </a:r>
            <a:r>
              <a:rPr lang="hu-HU" dirty="0" err="1"/>
              <a:t>Germany</a:t>
            </a:r>
            <a:endParaRPr lang="hu-HU" dirty="0"/>
          </a:p>
          <a:p>
            <a:pPr lvl="1"/>
            <a:r>
              <a:rPr lang="hu-HU" dirty="0" err="1"/>
              <a:t>Sweden</a:t>
            </a:r>
            <a:r>
              <a:rPr lang="hu-HU" dirty="0"/>
              <a:t> – </a:t>
            </a:r>
            <a:r>
              <a:rPr lang="hu-HU" dirty="0" err="1"/>
              <a:t>Norway</a:t>
            </a:r>
            <a:endParaRPr lang="hu-HU" dirty="0"/>
          </a:p>
          <a:p>
            <a:pPr lvl="1"/>
            <a:r>
              <a:rPr lang="hu-HU" dirty="0" err="1"/>
              <a:t>Portugal</a:t>
            </a:r>
            <a:r>
              <a:rPr lang="hu-HU" dirty="0"/>
              <a:t> - Spain</a:t>
            </a:r>
            <a:endParaRPr lang="en-US" dirty="0"/>
          </a:p>
        </p:txBody>
      </p:sp>
      <p:pic>
        <p:nvPicPr>
          <p:cNvPr id="3" name="Kép 2" descr="A képen szöveg, képernyőkép, sor, Diagram látható&#10;&#10;Automatikusan generált leírás">
            <a:extLst>
              <a:ext uri="{FF2B5EF4-FFF2-40B4-BE49-F238E27FC236}">
                <a16:creationId xmlns:a16="http://schemas.microsoft.com/office/drawing/2014/main" id="{2A85F2E6-2222-5E71-4C11-1DD65748B7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696" y="1715956"/>
            <a:ext cx="5312673" cy="4980562"/>
          </a:xfrm>
          <a:prstGeom prst="rect">
            <a:avLst/>
          </a:prstGeom>
        </p:spPr>
      </p:pic>
      <p:pic>
        <p:nvPicPr>
          <p:cNvPr id="4" name="Kép 3" descr="A képen szöveg, képernyőkép, sor, Diagram látható&#10;&#10;Automatikusan generált leírás">
            <a:extLst>
              <a:ext uri="{FF2B5EF4-FFF2-40B4-BE49-F238E27FC236}">
                <a16:creationId xmlns:a16="http://schemas.microsoft.com/office/drawing/2014/main" id="{14E2DF0C-27F1-8F6C-69BC-D04348542B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9073" y="2523002"/>
            <a:ext cx="1633283" cy="30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61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:</a:t>
            </a:r>
          </a:p>
          <a:p>
            <a:r>
              <a:rPr lang="hu-HU" dirty="0" err="1"/>
              <a:t>Mostly</a:t>
            </a:r>
            <a:r>
              <a:rPr lang="hu-HU" dirty="0"/>
              <a:t> non-EU28 </a:t>
            </a:r>
            <a:r>
              <a:rPr lang="hu-HU" dirty="0" err="1"/>
              <a:t>countries</a:t>
            </a:r>
            <a:endParaRPr lang="hu-HU" dirty="0"/>
          </a:p>
          <a:p>
            <a:r>
              <a:rPr lang="hu-HU" dirty="0"/>
              <a:t>Great </a:t>
            </a:r>
            <a:r>
              <a:rPr lang="hu-HU" dirty="0" err="1"/>
              <a:t>Britain</a:t>
            </a:r>
            <a:endParaRPr lang="hu-HU" dirty="0"/>
          </a:p>
          <a:p>
            <a:r>
              <a:rPr lang="hu-HU" dirty="0" err="1"/>
              <a:t>Despite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large</a:t>
            </a:r>
            <a:r>
              <a:rPr lang="hu-HU" dirty="0"/>
              <a:t> </a:t>
            </a:r>
            <a:r>
              <a:rPr lang="hu-HU" dirty="0" err="1"/>
              <a:t>contribution</a:t>
            </a:r>
            <a:r>
              <a:rPr lang="hu-HU" dirty="0"/>
              <a:t> of </a:t>
            </a:r>
            <a:r>
              <a:rPr lang="hu-HU" dirty="0" err="1"/>
              <a:t>Norway</a:t>
            </a:r>
            <a:r>
              <a:rPr lang="hu-HU" dirty="0"/>
              <a:t>, (11th) University of Oslo </a:t>
            </a:r>
            <a:r>
              <a:rPr lang="hu-HU" dirty="0" err="1"/>
              <a:t>maintains</a:t>
            </a:r>
            <a:r>
              <a:rPr lang="hu-HU" dirty="0"/>
              <a:t> a </a:t>
            </a:r>
            <a:r>
              <a:rPr lang="hu-HU" dirty="0" err="1"/>
              <a:t>prominent</a:t>
            </a:r>
            <a:r>
              <a:rPr lang="hu-HU" dirty="0"/>
              <a:t> </a:t>
            </a:r>
            <a:r>
              <a:rPr lang="hu-HU" dirty="0" err="1"/>
              <a:t>place</a:t>
            </a:r>
            <a:endParaRPr lang="en-US" dirty="0"/>
          </a:p>
        </p:txBody>
      </p:sp>
      <p:pic>
        <p:nvPicPr>
          <p:cNvPr id="3" name="Kép 2" descr="A képen szöveg, képernyőkép, Betűtípus, Színesség látható&#10;&#10;Automatikusan generált leírás">
            <a:extLst>
              <a:ext uri="{FF2B5EF4-FFF2-40B4-BE49-F238E27FC236}">
                <a16:creationId xmlns:a16="http://schemas.microsoft.com/office/drawing/2014/main" id="{829AD641-64E7-BF9C-A9B6-681CEE8ED0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286" y="591548"/>
            <a:ext cx="7222650" cy="5944278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EUROPEAN INSTITUTES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81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2000" dirty="0"/>
              <a:t>Most </a:t>
            </a:r>
            <a:r>
              <a:rPr lang="hu-HU" sz="2000" dirty="0" err="1"/>
              <a:t>visible</a:t>
            </a:r>
            <a:r>
              <a:rPr lang="hu-HU" sz="2000" dirty="0"/>
              <a:t> EU28 </a:t>
            </a:r>
            <a:r>
              <a:rPr lang="hu-HU" sz="2000" dirty="0" err="1"/>
              <a:t>institutes</a:t>
            </a:r>
            <a:endParaRPr lang="hu-HU" sz="2000" dirty="0"/>
          </a:p>
          <a:p>
            <a:r>
              <a:rPr lang="hu-HU" sz="2000" dirty="0" err="1"/>
              <a:t>Mostly</a:t>
            </a:r>
            <a:r>
              <a:rPr lang="hu-HU" sz="2000" dirty="0"/>
              <a:t> Western and </a:t>
            </a:r>
            <a:r>
              <a:rPr lang="hu-HU" sz="2000" dirty="0" err="1"/>
              <a:t>Northern</a:t>
            </a:r>
            <a:r>
              <a:rPr lang="hu-HU" sz="2000" dirty="0"/>
              <a:t> EU</a:t>
            </a:r>
          </a:p>
          <a:p>
            <a:pPr lvl="1"/>
            <a:r>
              <a:rPr lang="hu-HU" sz="2000" dirty="0" err="1"/>
              <a:t>Netherlands</a:t>
            </a:r>
            <a:endParaRPr lang="hu-HU" sz="2000" dirty="0"/>
          </a:p>
          <a:p>
            <a:pPr lvl="1"/>
            <a:r>
              <a:rPr lang="hu-HU" sz="2000" dirty="0" err="1"/>
              <a:t>Germany</a:t>
            </a:r>
            <a:endParaRPr lang="hu-HU" sz="2000" dirty="0"/>
          </a:p>
          <a:p>
            <a:pPr lvl="1"/>
            <a:r>
              <a:rPr lang="hu-HU" sz="2000" dirty="0" err="1"/>
              <a:t>Denmark</a:t>
            </a:r>
            <a:endParaRPr lang="hu-HU" sz="2000" dirty="0"/>
          </a:p>
          <a:p>
            <a:pPr lvl="1"/>
            <a:r>
              <a:rPr lang="hu-HU" sz="2000" dirty="0" err="1"/>
              <a:t>Sweden</a:t>
            </a:r>
            <a:endParaRPr lang="hu-HU" sz="2000" dirty="0"/>
          </a:p>
          <a:p>
            <a:pPr lvl="1"/>
            <a:r>
              <a:rPr lang="hu-HU" sz="2000" dirty="0" err="1"/>
              <a:t>Finland</a:t>
            </a:r>
            <a:endParaRPr lang="hu-HU" sz="2000" dirty="0"/>
          </a:p>
          <a:p>
            <a:r>
              <a:rPr lang="hu-HU" sz="2000" dirty="0" err="1"/>
              <a:t>Polish</a:t>
            </a:r>
            <a:r>
              <a:rPr lang="hu-HU" sz="2000" dirty="0"/>
              <a:t> </a:t>
            </a:r>
            <a:r>
              <a:rPr lang="hu-HU" sz="2000" dirty="0" err="1"/>
              <a:t>Academy</a:t>
            </a:r>
            <a:r>
              <a:rPr lang="hu-HU" sz="2000" dirty="0"/>
              <a:t> of Science in a </a:t>
            </a:r>
            <a:r>
              <a:rPr lang="hu-HU" sz="2000" dirty="0" err="1"/>
              <a:t>surprising</a:t>
            </a:r>
            <a:r>
              <a:rPr lang="hu-HU" sz="2000" dirty="0"/>
              <a:t> </a:t>
            </a:r>
            <a:r>
              <a:rPr lang="hu-HU" sz="2000" dirty="0" err="1"/>
              <a:t>place</a:t>
            </a:r>
            <a:endParaRPr lang="en-US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EU28 INSTITUTES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Kép 3" descr="A képen szöveg, képernyőkép, Színesség, Betűtípus látható&#10;&#10;Automatikusan generált leírás">
            <a:extLst>
              <a:ext uri="{FF2B5EF4-FFF2-40B4-BE49-F238E27FC236}">
                <a16:creationId xmlns:a16="http://schemas.microsoft.com/office/drawing/2014/main" id="{B7CAFFFA-5478-1040-5ABD-4081360D93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052" y="665597"/>
            <a:ext cx="7222130" cy="589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05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 err="1"/>
              <a:t>Chinese</a:t>
            </a:r>
            <a:r>
              <a:rPr lang="hu-HU" sz="2000" dirty="0"/>
              <a:t> </a:t>
            </a:r>
            <a:r>
              <a:rPr lang="hu-HU" sz="2000" dirty="0" err="1"/>
              <a:t>Academy</a:t>
            </a:r>
            <a:r>
              <a:rPr lang="hu-HU" sz="2000" dirty="0"/>
              <a:t> of Science: </a:t>
            </a:r>
            <a:r>
              <a:rPr lang="hu-HU" sz="2000" dirty="0" err="1"/>
              <a:t>Overwhelming</a:t>
            </a:r>
            <a:r>
              <a:rPr lang="hu-HU" sz="2000" dirty="0"/>
              <a:t> </a:t>
            </a:r>
            <a:r>
              <a:rPr lang="hu-HU" sz="2000" dirty="0" err="1"/>
              <a:t>majority</a:t>
            </a:r>
            <a:r>
              <a:rPr lang="hu-HU" sz="2000" dirty="0"/>
              <a:t> (</a:t>
            </a:r>
            <a:r>
              <a:rPr lang="hu-HU" sz="2000" dirty="0" err="1"/>
              <a:t>mainly</a:t>
            </a:r>
            <a:r>
              <a:rPr lang="hu-HU" sz="2000" dirty="0"/>
              <a:t> </a:t>
            </a:r>
            <a:r>
              <a:rPr lang="hu-HU" sz="2000" dirty="0" err="1"/>
              <a:t>applicational</a:t>
            </a:r>
            <a:r>
              <a:rPr lang="hu-HU" sz="2000" dirty="0"/>
              <a:t> </a:t>
            </a:r>
            <a:r>
              <a:rPr lang="hu-HU" sz="2000" dirty="0" err="1"/>
              <a:t>domains</a:t>
            </a:r>
            <a:endParaRPr lang="en-US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CHINESE INSTITUTES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Kép 3" descr="A képen szöveg, képernyőkép, diagram, Betűtípus látható&#10;&#10;Automatikusan generált leírás">
            <a:extLst>
              <a:ext uri="{FF2B5EF4-FFF2-40B4-BE49-F238E27FC236}">
                <a16:creationId xmlns:a16="http://schemas.microsoft.com/office/drawing/2014/main" id="{C3E38099-5C2F-38A4-0836-B6BF4C9201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534" y="723900"/>
            <a:ext cx="7056239" cy="583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68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4687487" cy="745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COLLABORATION PATTERNS (EUROPE-</a:t>
            </a:r>
            <a:r>
              <a:rPr lang="hu-HU" dirty="0" err="1">
                <a:solidFill>
                  <a:schemeClr val="accent1"/>
                </a:solidFill>
              </a:rPr>
              <a:t>China</a:t>
            </a:r>
            <a:r>
              <a:rPr lang="hu-HU" dirty="0">
                <a:solidFill>
                  <a:schemeClr val="accent1"/>
                </a:solidFill>
              </a:rPr>
              <a:t>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86" y="1891453"/>
            <a:ext cx="3971324" cy="4006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collaborations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scope</a:t>
            </a:r>
            <a:endParaRPr lang="hu-HU" dirty="0"/>
          </a:p>
          <a:p>
            <a:r>
              <a:rPr lang="hu-HU" dirty="0" err="1"/>
              <a:t>Worth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mention:</a:t>
            </a:r>
          </a:p>
          <a:p>
            <a:pPr lvl="1"/>
            <a:r>
              <a:rPr lang="hu-HU" dirty="0"/>
              <a:t>Queen Mary University of London – </a:t>
            </a:r>
            <a:r>
              <a:rPr lang="hu-HU" dirty="0" err="1"/>
              <a:t>Beijing</a:t>
            </a:r>
            <a:r>
              <a:rPr lang="hu-HU" dirty="0"/>
              <a:t> University of Post &amp; </a:t>
            </a:r>
            <a:r>
              <a:rPr lang="hu-HU" dirty="0" err="1"/>
              <a:t>Telecommunication</a:t>
            </a:r>
            <a:endParaRPr lang="hu-HU" dirty="0"/>
          </a:p>
          <a:p>
            <a:pPr lvl="1"/>
            <a:r>
              <a:rPr lang="hu-HU" dirty="0" err="1"/>
              <a:t>Aalborg</a:t>
            </a:r>
            <a:r>
              <a:rPr lang="hu-HU" dirty="0"/>
              <a:t> University – University of </a:t>
            </a:r>
            <a:r>
              <a:rPr lang="hu-HU" dirty="0" err="1"/>
              <a:t>Electronic</a:t>
            </a:r>
            <a:r>
              <a:rPr lang="hu-HU" dirty="0"/>
              <a:t> Science &amp; </a:t>
            </a:r>
            <a:r>
              <a:rPr lang="hu-HU" dirty="0" err="1"/>
              <a:t>Technology</a:t>
            </a:r>
            <a:r>
              <a:rPr lang="hu-HU" dirty="0"/>
              <a:t> </a:t>
            </a:r>
            <a:r>
              <a:rPr lang="hu-HU" dirty="0" err="1"/>
              <a:t>China</a:t>
            </a:r>
            <a:endParaRPr lang="hu-HU" dirty="0"/>
          </a:p>
          <a:p>
            <a:pPr lvl="1"/>
            <a:r>
              <a:rPr lang="hu-HU" dirty="0" err="1"/>
              <a:t>Technical</a:t>
            </a:r>
            <a:r>
              <a:rPr lang="hu-HU" dirty="0"/>
              <a:t> University of </a:t>
            </a:r>
            <a:r>
              <a:rPr lang="hu-HU" dirty="0" err="1"/>
              <a:t>Munich</a:t>
            </a:r>
            <a:r>
              <a:rPr lang="hu-HU" dirty="0"/>
              <a:t> / </a:t>
            </a:r>
            <a:r>
              <a:rPr lang="hu-HU" dirty="0" err="1"/>
              <a:t>Brunel</a:t>
            </a:r>
            <a:r>
              <a:rPr lang="hu-HU" dirty="0"/>
              <a:t> University of London – </a:t>
            </a:r>
            <a:r>
              <a:rPr lang="hu-HU" dirty="0" err="1"/>
              <a:t>Tongji</a:t>
            </a:r>
            <a:r>
              <a:rPr lang="hu-HU" dirty="0"/>
              <a:t> University</a:t>
            </a:r>
          </a:p>
          <a:p>
            <a:endParaRPr lang="en-US" dirty="0"/>
          </a:p>
        </p:txBody>
      </p:sp>
      <p:pic>
        <p:nvPicPr>
          <p:cNvPr id="4" name="Kép 3" descr="A képen szöveg, képernyőkép, Színesség, sor látható&#10;&#10;Automatikusan generált leírás">
            <a:extLst>
              <a:ext uri="{FF2B5EF4-FFF2-40B4-BE49-F238E27FC236}">
                <a16:creationId xmlns:a16="http://schemas.microsoft.com/office/drawing/2014/main" id="{D51D7547-CB53-84EA-AE25-788541B459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9863" y="1163047"/>
            <a:ext cx="7060047" cy="56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0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7" y="702156"/>
            <a:ext cx="4842914" cy="745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COLLABORATION PATTERNS (EU28-China)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Kép 2">
            <a:extLst>
              <a:ext uri="{FF2B5EF4-FFF2-40B4-BE49-F238E27FC236}">
                <a16:creationId xmlns:a16="http://schemas.microsoft.com/office/drawing/2014/main" id="{B793BF6B-1DC8-CA2D-8C0B-E7FE8E79EF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7320" y="1209056"/>
            <a:ext cx="6660874" cy="5530865"/>
          </a:xfrm>
          <a:prstGeom prst="rect">
            <a:avLst/>
          </a:prstGeom>
        </p:spPr>
      </p:pic>
      <p:sp>
        <p:nvSpPr>
          <p:cNvPr id="7" name="Tartalom helye 4">
            <a:extLst>
              <a:ext uri="{FF2B5EF4-FFF2-40B4-BE49-F238E27FC236}">
                <a16:creationId xmlns:a16="http://schemas.microsoft.com/office/drawing/2014/main" id="{8BDC77E7-152B-4760-F148-73BA4D11F268}"/>
              </a:ext>
            </a:extLst>
          </p:cNvPr>
          <p:cNvSpPr txBox="1">
            <a:spLocks/>
          </p:cNvSpPr>
          <p:nvPr/>
        </p:nvSpPr>
        <p:spPr>
          <a:xfrm>
            <a:off x="440286" y="1891453"/>
            <a:ext cx="3971324" cy="4006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collaborations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scope</a:t>
            </a:r>
            <a:endParaRPr lang="hu-HU" dirty="0"/>
          </a:p>
          <a:p>
            <a:r>
              <a:rPr lang="hu-HU" dirty="0" err="1"/>
              <a:t>Worth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mention:</a:t>
            </a:r>
          </a:p>
          <a:p>
            <a:pPr lvl="1"/>
            <a:r>
              <a:rPr lang="hu-HU" dirty="0" err="1"/>
              <a:t>Aalborg</a:t>
            </a:r>
            <a:r>
              <a:rPr lang="hu-HU" dirty="0"/>
              <a:t> University – </a:t>
            </a:r>
            <a:r>
              <a:rPr lang="hu-HU" dirty="0" err="1"/>
              <a:t>prominent</a:t>
            </a:r>
            <a:r>
              <a:rPr lang="hu-HU" dirty="0"/>
              <a:t> co-</a:t>
            </a:r>
            <a:r>
              <a:rPr lang="hu-HU" dirty="0" err="1"/>
              <a:t>publisher</a:t>
            </a:r>
            <a:r>
              <a:rPr lang="hu-HU" dirty="0"/>
              <a:t> </a:t>
            </a:r>
            <a:r>
              <a:rPr lang="hu-HU" dirty="0" err="1"/>
              <a:t>but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necessarily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largest</a:t>
            </a:r>
            <a:r>
              <a:rPr lang="hu-HU" dirty="0"/>
              <a:t> </a:t>
            </a:r>
            <a:r>
              <a:rPr lang="hu-HU" dirty="0" err="1"/>
              <a:t>chinese</a:t>
            </a:r>
            <a:r>
              <a:rPr lang="hu-HU" dirty="0"/>
              <a:t> </a:t>
            </a:r>
            <a:r>
              <a:rPr lang="hu-HU" dirty="0" err="1"/>
              <a:t>partners</a:t>
            </a:r>
            <a:endParaRPr lang="hu-HU" dirty="0"/>
          </a:p>
          <a:p>
            <a:pPr lvl="1"/>
            <a:r>
              <a:rPr lang="hu-HU" dirty="0" err="1"/>
              <a:t>Aalto</a:t>
            </a:r>
            <a:r>
              <a:rPr lang="hu-HU" dirty="0"/>
              <a:t> University – </a:t>
            </a:r>
            <a:r>
              <a:rPr lang="hu-HU" dirty="0" err="1"/>
              <a:t>Xidian</a:t>
            </a:r>
            <a:r>
              <a:rPr lang="hu-HU" dirty="0"/>
              <a:t>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875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B9BCAE-048F-DC55-6CC5-DDACE980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APPLIED SCIENCES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253874F-9C31-C95B-037C-F16E39A5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322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42AC7AAA-F039-4011-98DE-17464A67B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5" y="702156"/>
            <a:ext cx="11305181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Distribution &amp; Trends: </a:t>
            </a:r>
            <a:r>
              <a:rPr lang="hu-HU" dirty="0" err="1">
                <a:solidFill>
                  <a:schemeClr val="accent1"/>
                </a:solidFill>
              </a:rPr>
              <a:t>Applied</a:t>
            </a:r>
            <a:r>
              <a:rPr lang="hu-HU" dirty="0">
                <a:solidFill>
                  <a:schemeClr val="accent1"/>
                </a:solidFill>
              </a:rPr>
              <a:t> </a:t>
            </a:r>
            <a:r>
              <a:rPr lang="hu-HU" dirty="0" err="1">
                <a:solidFill>
                  <a:schemeClr val="accent1"/>
                </a:solidFill>
              </a:rPr>
              <a:t>Sciences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85EBB90B-3A54-4B2B-9FA6-7B47E1075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E04116F5-E398-4593-B279-7099177A0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DC1AD6AE-28AC-4C67-A749-1BC18D86C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122DC0F-D6EF-4A88-9742-855D48E4E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0940" y="2084570"/>
            <a:ext cx="3628341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hu-HU" sz="2000" dirty="0" err="1"/>
              <a:t>Mostly</a:t>
            </a:r>
            <a:r>
              <a:rPr lang="hu-HU" sz="2000" dirty="0"/>
              <a:t> </a:t>
            </a:r>
            <a:r>
              <a:rPr lang="hu-HU" sz="2000" dirty="0" err="1"/>
              <a:t>technology</a:t>
            </a:r>
            <a:r>
              <a:rPr lang="hu-HU" sz="2000" dirty="0"/>
              <a:t> </a:t>
            </a:r>
            <a:r>
              <a:rPr lang="hu-HU" sz="2000" dirty="0" err="1"/>
              <a:t>oriented</a:t>
            </a:r>
            <a:endParaRPr lang="hu-HU" sz="2000" dirty="0"/>
          </a:p>
          <a:p>
            <a:pPr>
              <a:lnSpc>
                <a:spcPct val="150000"/>
              </a:lnSpc>
            </a:pPr>
            <a:r>
              <a:rPr lang="hu-HU" sz="2000" dirty="0" err="1"/>
              <a:t>Built</a:t>
            </a:r>
            <a:r>
              <a:rPr lang="hu-HU" sz="2000" dirty="0"/>
              <a:t> </a:t>
            </a:r>
            <a:r>
              <a:rPr lang="hu-HU" sz="2000" dirty="0" err="1"/>
              <a:t>environment</a:t>
            </a:r>
            <a:r>
              <a:rPr lang="hu-HU" sz="2000" dirty="0"/>
              <a:t> &amp; design: </a:t>
            </a:r>
            <a:r>
              <a:rPr lang="hu-HU" sz="2000" dirty="0" err="1"/>
              <a:t>low</a:t>
            </a:r>
            <a:r>
              <a:rPr lang="hu-HU" sz="2000" dirty="0"/>
              <a:t> </a:t>
            </a:r>
            <a:r>
              <a:rPr lang="hu-HU" sz="2000" dirty="0" err="1"/>
              <a:t>but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fastest</a:t>
            </a:r>
            <a:r>
              <a:rPr lang="hu-HU" sz="2000" dirty="0"/>
              <a:t> </a:t>
            </a:r>
            <a:r>
              <a:rPr lang="hu-HU" sz="2000" dirty="0" err="1"/>
              <a:t>growing</a:t>
            </a:r>
            <a:r>
              <a:rPr lang="hu-HU" sz="2000" dirty="0"/>
              <a:t> </a:t>
            </a:r>
            <a:r>
              <a:rPr lang="hu-HU" sz="2000" dirty="0" err="1"/>
              <a:t>branch</a:t>
            </a:r>
            <a:r>
              <a:rPr lang="hu-HU" sz="2000" dirty="0"/>
              <a:t> of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domain</a:t>
            </a:r>
            <a:endParaRPr lang="hu-HU" sz="2000" dirty="0"/>
          </a:p>
        </p:txBody>
      </p:sp>
      <p:pic>
        <p:nvPicPr>
          <p:cNvPr id="7" name="Kép 6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7E7B6DD7-1F7F-FC42-1383-159A145C93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285" y="1585932"/>
            <a:ext cx="8123373" cy="427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59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4608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Distribution &amp; Trends: Scientific Domains</a:t>
            </a: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896533"/>
            <a:ext cx="7225074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hu-HU" sz="2000" dirty="0" err="1"/>
              <a:t>Resembling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overall </a:t>
            </a:r>
            <a:r>
              <a:rPr lang="hu-HU" sz="2000" dirty="0" err="1"/>
              <a:t>contributional</a:t>
            </a:r>
            <a:r>
              <a:rPr lang="hu-HU" sz="2000" dirty="0"/>
              <a:t> </a:t>
            </a:r>
            <a:r>
              <a:rPr lang="hu-HU" sz="2000" dirty="0" err="1"/>
              <a:t>patterns</a:t>
            </a:r>
            <a:r>
              <a:rPr lang="hu-HU" sz="2000" dirty="0"/>
              <a:t> (</a:t>
            </a:r>
            <a:r>
              <a:rPr lang="hu-HU" sz="2000" dirty="0" err="1"/>
              <a:t>since</a:t>
            </a:r>
            <a:r>
              <a:rPr lang="hu-HU" sz="2000" dirty="0"/>
              <a:t> </a:t>
            </a:r>
            <a:r>
              <a:rPr lang="hu-HU" sz="2000" dirty="0" err="1"/>
              <a:t>Applied</a:t>
            </a:r>
            <a:r>
              <a:rPr lang="hu-HU" sz="2000" dirty="0"/>
              <a:t> Science </a:t>
            </a:r>
            <a:r>
              <a:rPr lang="hu-HU" sz="2000" dirty="0" err="1"/>
              <a:t>was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most </a:t>
            </a:r>
            <a:r>
              <a:rPr lang="hu-HU" sz="2000" dirty="0" err="1"/>
              <a:t>prominent</a:t>
            </a:r>
            <a:r>
              <a:rPr lang="hu-HU" sz="2000" dirty="0"/>
              <a:t> </a:t>
            </a:r>
            <a:r>
              <a:rPr lang="hu-HU" sz="2000" dirty="0" err="1"/>
              <a:t>domain</a:t>
            </a:r>
            <a:r>
              <a:rPr lang="hu-HU" sz="2000" dirty="0"/>
              <a:t> of </a:t>
            </a:r>
            <a:r>
              <a:rPr lang="hu-HU" sz="2000" dirty="0" err="1"/>
              <a:t>our</a:t>
            </a:r>
            <a:r>
              <a:rPr lang="hu-HU" sz="2000" dirty="0"/>
              <a:t> </a:t>
            </a:r>
            <a:r>
              <a:rPr lang="hu-HU" sz="2000" dirty="0" err="1"/>
              <a:t>scope</a:t>
            </a:r>
            <a:r>
              <a:rPr lang="hu-HU" sz="2000" dirty="0"/>
              <a:t> ~65%)</a:t>
            </a:r>
          </a:p>
          <a:p>
            <a:pPr>
              <a:lnSpc>
                <a:spcPct val="200000"/>
              </a:lnSpc>
            </a:pPr>
            <a:r>
              <a:rPr lang="hu-HU" sz="2000" dirty="0" err="1"/>
              <a:t>Majority</a:t>
            </a:r>
            <a:r>
              <a:rPr lang="hu-HU" sz="2000" dirty="0"/>
              <a:t> of co-</a:t>
            </a:r>
            <a:r>
              <a:rPr lang="hu-HU" sz="2000" dirty="0" err="1"/>
              <a:t>publications</a:t>
            </a:r>
            <a:r>
              <a:rPr lang="hu-HU" sz="2000" dirty="0"/>
              <a:t> </a:t>
            </a:r>
            <a:r>
              <a:rPr lang="hu-HU" sz="2000" dirty="0" err="1"/>
              <a:t>related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</a:t>
            </a:r>
            <a:r>
              <a:rPr lang="hu-HU" sz="2000" dirty="0" err="1"/>
              <a:t>Britain</a:t>
            </a:r>
            <a:r>
              <a:rPr lang="hu-HU" sz="2000" dirty="0"/>
              <a:t>, Western Europe &amp; </a:t>
            </a:r>
            <a:r>
              <a:rPr lang="hu-HU" sz="2000" dirty="0" err="1"/>
              <a:t>Nordic</a:t>
            </a:r>
            <a:r>
              <a:rPr lang="hu-HU" sz="2000" dirty="0"/>
              <a:t> </a:t>
            </a:r>
            <a:r>
              <a:rPr lang="hu-HU" sz="2000" dirty="0" err="1"/>
              <a:t>region</a:t>
            </a:r>
            <a:endParaRPr lang="hu-HU" sz="2000" dirty="0"/>
          </a:p>
        </p:txBody>
      </p:sp>
      <p:pic>
        <p:nvPicPr>
          <p:cNvPr id="6" name="Kép 5" descr="A képen szöveg, képernyőkép, szám látható&#10;&#10;Automatikusan generált leírás">
            <a:extLst>
              <a:ext uri="{FF2B5EF4-FFF2-40B4-BE49-F238E27FC236}">
                <a16:creationId xmlns:a16="http://schemas.microsoft.com/office/drawing/2014/main" id="{D6618E67-1FEA-27EA-3B55-A6DE4D84F3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286" y="702156"/>
            <a:ext cx="3624111" cy="60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18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 err="1">
                <a:solidFill>
                  <a:schemeClr val="accent1"/>
                </a:solidFill>
              </a:rPr>
              <a:t>Yearly</a:t>
            </a:r>
            <a:r>
              <a:rPr lang="hu-HU" dirty="0">
                <a:solidFill>
                  <a:schemeClr val="accent1"/>
                </a:solidFill>
              </a:rPr>
              <a:t> TRENDS in CO-</a:t>
            </a:r>
            <a:r>
              <a:rPr lang="hu-HU" dirty="0" err="1">
                <a:solidFill>
                  <a:schemeClr val="accent1"/>
                </a:solidFill>
              </a:rPr>
              <a:t>publication</a:t>
            </a:r>
            <a:r>
              <a:rPr lang="hu-HU" dirty="0">
                <a:solidFill>
                  <a:schemeClr val="accent1"/>
                </a:solidFill>
              </a:rPr>
              <a:t> FOCUS OF CHINA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Kép 3">
            <a:extLst>
              <a:ext uri="{FF2B5EF4-FFF2-40B4-BE49-F238E27FC236}">
                <a16:creationId xmlns:a16="http://schemas.microsoft.com/office/drawing/2014/main" id="{7DA014E5-CF52-012F-0B50-F9AF5AD13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86" y="1451113"/>
            <a:ext cx="10113785" cy="5078824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68" y="2810001"/>
            <a:ext cx="3254632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as</a:t>
            </a:r>
            <a:r>
              <a:rPr lang="hu-HU" sz="2000" dirty="0"/>
              <a:t> </a:t>
            </a:r>
            <a:r>
              <a:rPr lang="hu-HU" sz="2000" dirty="0" err="1"/>
              <a:t>before</a:t>
            </a:r>
            <a:r>
              <a:rPr lang="hu-HU" sz="2000" dirty="0"/>
              <a:t>, </a:t>
            </a:r>
            <a:r>
              <a:rPr lang="hu-HU" sz="2000" dirty="0" err="1"/>
              <a:t>mostly</a:t>
            </a:r>
            <a:r>
              <a:rPr lang="hu-HU" sz="2000" dirty="0"/>
              <a:t> constant </a:t>
            </a:r>
            <a:r>
              <a:rPr lang="hu-HU" sz="2000" dirty="0" err="1"/>
              <a:t>patterns</a:t>
            </a:r>
            <a:endParaRPr lang="en-US" sz="2000" dirty="0"/>
          </a:p>
          <a:p>
            <a:r>
              <a:rPr lang="hu-HU" sz="2000" dirty="0"/>
              <a:t>France: </a:t>
            </a:r>
            <a:r>
              <a:rPr lang="hu-HU" sz="2000" dirty="0" err="1"/>
              <a:t>slight</a:t>
            </a:r>
            <a:r>
              <a:rPr lang="hu-HU" sz="2000" dirty="0"/>
              <a:t> </a:t>
            </a:r>
            <a:r>
              <a:rPr lang="hu-HU" sz="2000" dirty="0" err="1"/>
              <a:t>decline</a:t>
            </a:r>
            <a:endParaRPr lang="hu-HU" sz="2000" dirty="0"/>
          </a:p>
          <a:p>
            <a:r>
              <a:rPr lang="hu-HU" sz="2000" dirty="0"/>
              <a:t>UK: </a:t>
            </a:r>
            <a:r>
              <a:rPr lang="hu-HU" sz="2000" dirty="0" err="1"/>
              <a:t>small</a:t>
            </a:r>
            <a:r>
              <a:rPr lang="hu-HU" sz="2000" dirty="0"/>
              <a:t> </a:t>
            </a:r>
            <a:r>
              <a:rPr lang="hu-HU" sz="2000" dirty="0" err="1"/>
              <a:t>fluctuations</a:t>
            </a:r>
            <a:endParaRPr lang="hu-HU" sz="2000" dirty="0"/>
          </a:p>
          <a:p>
            <a:r>
              <a:rPr lang="hu-HU" sz="2000" dirty="0" err="1"/>
              <a:t>Few</a:t>
            </a:r>
            <a:r>
              <a:rPr lang="hu-HU" sz="2000" dirty="0"/>
              <a:t> 2015-2018 </a:t>
            </a:r>
            <a:r>
              <a:rPr lang="hu-HU" sz="2000" dirty="0" err="1"/>
              <a:t>plateous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2233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RELATIVE INCREASE IN YEARLY CO-</a:t>
            </a:r>
            <a:r>
              <a:rPr lang="hu-HU" dirty="0" err="1">
                <a:solidFill>
                  <a:schemeClr val="accent1"/>
                </a:solidFill>
              </a:rPr>
              <a:t>publication</a:t>
            </a:r>
            <a:r>
              <a:rPr lang="hu-HU" dirty="0">
                <a:solidFill>
                  <a:schemeClr val="accent1"/>
                </a:solidFill>
              </a:rPr>
              <a:t> OUTPUT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Kép 2">
            <a:extLst>
              <a:ext uri="{FF2B5EF4-FFF2-40B4-BE49-F238E27FC236}">
                <a16:creationId xmlns:a16="http://schemas.microsoft.com/office/drawing/2014/main" id="{71CB1020-526E-19D3-AAD6-8D978BF2C0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547" y="1391478"/>
            <a:ext cx="10091149" cy="5119105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68" y="2810001"/>
            <a:ext cx="3254632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/>
              <a:t>~2017-18 boom in </a:t>
            </a:r>
            <a:r>
              <a:rPr lang="hu-HU" sz="2000" dirty="0" err="1"/>
              <a:t>some</a:t>
            </a:r>
            <a:r>
              <a:rPr lang="hu-HU" sz="2000" dirty="0"/>
              <a:t> </a:t>
            </a:r>
            <a:r>
              <a:rPr lang="hu-HU" sz="2000" dirty="0" err="1"/>
              <a:t>countries</a:t>
            </a:r>
            <a:endParaRPr lang="hu-HU" sz="2000" dirty="0"/>
          </a:p>
          <a:p>
            <a:r>
              <a:rPr lang="hu-HU" sz="2000" dirty="0"/>
              <a:t>TOP:</a:t>
            </a:r>
            <a:br>
              <a:rPr lang="hu-HU" sz="2000" dirty="0"/>
            </a:br>
            <a:r>
              <a:rPr lang="hu-HU" sz="2000" dirty="0"/>
              <a:t>Hungary - Poland</a:t>
            </a:r>
            <a:endParaRPr lang="en-US" sz="2000" dirty="0"/>
          </a:p>
          <a:p>
            <a:r>
              <a:rPr lang="hu-HU" sz="2000" dirty="0"/>
              <a:t>BOTTOM:</a:t>
            </a:r>
            <a:br>
              <a:rPr lang="hu-HU" sz="2000" dirty="0"/>
            </a:br>
            <a:r>
              <a:rPr lang="hu-HU" sz="2000" dirty="0"/>
              <a:t>France - </a:t>
            </a:r>
            <a:r>
              <a:rPr lang="hu-HU" sz="2000" dirty="0" err="1"/>
              <a:t>Slovakia</a:t>
            </a:r>
            <a:endParaRPr lang="hu-HU" sz="2000" dirty="0"/>
          </a:p>
          <a:p>
            <a:r>
              <a:rPr lang="hu-HU" sz="2000" dirty="0" err="1"/>
              <a:t>Slovenia-Romania</a:t>
            </a:r>
            <a:r>
              <a:rPr lang="hu-HU" sz="2000" dirty="0"/>
              <a:t> </a:t>
            </a:r>
            <a:r>
              <a:rPr lang="hu-HU" sz="2000" dirty="0" err="1"/>
              <a:t>patterns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774444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632" y="702156"/>
            <a:ext cx="4935167" cy="6570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dirty="0">
                <a:solidFill>
                  <a:schemeClr val="accent1"/>
                </a:solidFill>
              </a:rPr>
              <a:t>INTRA-EUROPEAN PATTERNS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0" y="1896533"/>
            <a:ext cx="4190999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Most </a:t>
            </a:r>
            <a:r>
              <a:rPr lang="hu-HU" dirty="0" err="1"/>
              <a:t>active</a:t>
            </a:r>
            <a:r>
              <a:rPr lang="hu-HU" dirty="0"/>
              <a:t> </a:t>
            </a:r>
            <a:r>
              <a:rPr lang="hu-HU" dirty="0" err="1"/>
              <a:t>interactions</a:t>
            </a:r>
            <a:r>
              <a:rPr lang="hu-HU" dirty="0"/>
              <a:t> </a:t>
            </a:r>
            <a:r>
              <a:rPr lang="hu-HU" dirty="0" err="1"/>
              <a:t>within</a:t>
            </a:r>
            <a:r>
              <a:rPr lang="hu-HU" dirty="0"/>
              <a:t> Europe </a:t>
            </a:r>
            <a:r>
              <a:rPr lang="hu-HU" dirty="0" err="1"/>
              <a:t>having</a:t>
            </a:r>
            <a:r>
              <a:rPr lang="hu-HU" dirty="0"/>
              <a:t> </a:t>
            </a:r>
            <a:r>
              <a:rPr lang="hu-HU" dirty="0" err="1"/>
              <a:t>common</a:t>
            </a:r>
            <a:r>
              <a:rPr lang="hu-HU" dirty="0"/>
              <a:t> co-</a:t>
            </a:r>
            <a:r>
              <a:rPr lang="hu-HU" dirty="0" err="1"/>
              <a:t>publications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China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field</a:t>
            </a:r>
            <a:endParaRPr lang="en-US" dirty="0"/>
          </a:p>
          <a:p>
            <a:r>
              <a:rPr lang="hu-HU" dirty="0"/>
              <a:t>Major </a:t>
            </a:r>
            <a:r>
              <a:rPr lang="hu-HU" dirty="0" err="1"/>
              <a:t>collaborators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top/front</a:t>
            </a:r>
            <a:endParaRPr lang="en-US" dirty="0"/>
          </a:p>
          <a:p>
            <a:r>
              <a:rPr lang="hu-HU" dirty="0" err="1"/>
              <a:t>Noteworthy</a:t>
            </a:r>
            <a:r>
              <a:rPr lang="hu-HU" dirty="0"/>
              <a:t> </a:t>
            </a:r>
            <a:r>
              <a:rPr lang="hu-HU" dirty="0" err="1"/>
              <a:t>interactions</a:t>
            </a:r>
            <a:r>
              <a:rPr lang="hu-HU" dirty="0"/>
              <a:t>:</a:t>
            </a:r>
          </a:p>
          <a:p>
            <a:pPr lvl="1"/>
            <a:r>
              <a:rPr lang="hu-HU" dirty="0" err="1"/>
              <a:t>Lithuania</a:t>
            </a:r>
            <a:r>
              <a:rPr lang="hu-HU" dirty="0"/>
              <a:t> – Poland</a:t>
            </a:r>
          </a:p>
          <a:p>
            <a:pPr lvl="1"/>
            <a:r>
              <a:rPr lang="hu-HU" dirty="0" err="1"/>
              <a:t>Slovakia</a:t>
            </a:r>
            <a:r>
              <a:rPr lang="hu-HU" dirty="0"/>
              <a:t> – Hungary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A85F2E6-2222-5E71-4C11-1DD65748B7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027" y="907673"/>
            <a:ext cx="5717207" cy="54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36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hu-HU" sz="2000" dirty="0"/>
              <a:t>Most </a:t>
            </a:r>
            <a:r>
              <a:rPr lang="hu-HU" sz="2000" dirty="0" err="1"/>
              <a:t>visible</a:t>
            </a:r>
            <a:r>
              <a:rPr lang="hu-HU" sz="2000" dirty="0"/>
              <a:t> </a:t>
            </a:r>
            <a:r>
              <a:rPr lang="hu-HU" sz="2000" dirty="0" err="1"/>
              <a:t>contributors</a:t>
            </a:r>
            <a:r>
              <a:rPr lang="hu-HU" sz="2000" dirty="0"/>
              <a:t>:</a:t>
            </a:r>
          </a:p>
          <a:p>
            <a:r>
              <a:rPr lang="hu-HU" sz="2000" dirty="0" err="1"/>
              <a:t>Mostly</a:t>
            </a:r>
            <a:r>
              <a:rPr lang="hu-HU" sz="2000" dirty="0"/>
              <a:t> non-EU28 </a:t>
            </a:r>
            <a:r>
              <a:rPr lang="hu-HU" sz="2000" dirty="0" err="1"/>
              <a:t>countries</a:t>
            </a:r>
            <a:endParaRPr lang="hu-HU" sz="2000" dirty="0"/>
          </a:p>
          <a:p>
            <a:r>
              <a:rPr lang="hu-HU" sz="2000" dirty="0"/>
              <a:t>Great </a:t>
            </a:r>
            <a:r>
              <a:rPr lang="hu-HU" sz="2000" dirty="0" err="1"/>
              <a:t>Britain</a:t>
            </a:r>
            <a:endParaRPr lang="hu-HU" sz="20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29AD641-64E7-BF9C-A9B6-681CEE8ED0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6" b="-613"/>
          <a:stretch/>
        </p:blipFill>
        <p:spPr>
          <a:xfrm>
            <a:off x="440286" y="702156"/>
            <a:ext cx="7222650" cy="583367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EUROPEAN INSTITUTES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268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hu-HU" sz="2000" dirty="0"/>
              <a:t>Most </a:t>
            </a:r>
            <a:r>
              <a:rPr lang="hu-HU" sz="2000" dirty="0" err="1"/>
              <a:t>visible</a:t>
            </a:r>
            <a:r>
              <a:rPr lang="hu-HU" sz="2000" dirty="0"/>
              <a:t> EU28 </a:t>
            </a:r>
            <a:r>
              <a:rPr lang="hu-HU" sz="2000" dirty="0" err="1"/>
              <a:t>institutes</a:t>
            </a:r>
            <a:endParaRPr lang="hu-HU" sz="2000" dirty="0"/>
          </a:p>
          <a:p>
            <a:r>
              <a:rPr lang="hu-HU" sz="2000" dirty="0" err="1"/>
              <a:t>Mostly</a:t>
            </a:r>
            <a:r>
              <a:rPr lang="hu-HU" sz="2000" dirty="0"/>
              <a:t> Western and </a:t>
            </a:r>
            <a:r>
              <a:rPr lang="hu-HU" sz="2000" dirty="0" err="1"/>
              <a:t>Northern</a:t>
            </a:r>
            <a:r>
              <a:rPr lang="hu-HU" sz="2000" dirty="0"/>
              <a:t> EU</a:t>
            </a:r>
          </a:p>
          <a:p>
            <a:r>
              <a:rPr lang="hu-HU" sz="2000" dirty="0" err="1"/>
              <a:t>Polish</a:t>
            </a:r>
            <a:r>
              <a:rPr lang="hu-HU" sz="2000" dirty="0"/>
              <a:t> </a:t>
            </a:r>
            <a:r>
              <a:rPr lang="hu-HU" sz="2000" dirty="0" err="1"/>
              <a:t>Academy</a:t>
            </a:r>
            <a:r>
              <a:rPr lang="hu-HU" sz="2000" dirty="0"/>
              <a:t> of Science in a </a:t>
            </a:r>
            <a:r>
              <a:rPr lang="hu-HU" sz="2000" dirty="0" err="1"/>
              <a:t>surprising</a:t>
            </a:r>
            <a:r>
              <a:rPr lang="hu-HU" sz="2000" dirty="0"/>
              <a:t> </a:t>
            </a:r>
            <a:r>
              <a:rPr lang="hu-HU" sz="2000" dirty="0" err="1"/>
              <a:t>place</a:t>
            </a:r>
            <a:endParaRPr lang="en-US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EU28 INSTITUTES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7CAFFFA-5478-1040-5ABD-4081360D93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052" y="805067"/>
            <a:ext cx="7222130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39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as</a:t>
            </a:r>
            <a:r>
              <a:rPr lang="hu-HU" sz="2000" dirty="0"/>
              <a:t> </a:t>
            </a:r>
            <a:r>
              <a:rPr lang="hu-HU" sz="2000" dirty="0" err="1"/>
              <a:t>before</a:t>
            </a:r>
            <a:endParaRPr lang="hu-HU" sz="2000" dirty="0"/>
          </a:p>
          <a:p>
            <a:r>
              <a:rPr lang="hu-HU" sz="2000" dirty="0" err="1"/>
              <a:t>Chinese</a:t>
            </a:r>
            <a:r>
              <a:rPr lang="hu-HU" sz="2000" dirty="0"/>
              <a:t> </a:t>
            </a:r>
            <a:r>
              <a:rPr lang="hu-HU" sz="2000" dirty="0" err="1"/>
              <a:t>Academy</a:t>
            </a:r>
            <a:r>
              <a:rPr lang="hu-HU" sz="2000" dirty="0"/>
              <a:t> of Science: </a:t>
            </a:r>
            <a:r>
              <a:rPr lang="hu-HU" sz="2000" dirty="0" err="1"/>
              <a:t>Overwhelming</a:t>
            </a:r>
            <a:r>
              <a:rPr lang="hu-HU" sz="2000" dirty="0"/>
              <a:t> </a:t>
            </a:r>
            <a:r>
              <a:rPr lang="hu-HU" sz="2000" dirty="0" err="1"/>
              <a:t>majority</a:t>
            </a:r>
            <a:r>
              <a:rPr lang="hu-HU" sz="2000" dirty="0"/>
              <a:t> (</a:t>
            </a:r>
            <a:r>
              <a:rPr lang="hu-HU" sz="2000" dirty="0" err="1"/>
              <a:t>mainly</a:t>
            </a:r>
            <a:r>
              <a:rPr lang="hu-HU" sz="2000" dirty="0"/>
              <a:t> </a:t>
            </a:r>
            <a:r>
              <a:rPr lang="hu-HU" sz="2000" dirty="0" err="1"/>
              <a:t>applicational</a:t>
            </a:r>
            <a:r>
              <a:rPr lang="hu-HU" sz="2000" dirty="0"/>
              <a:t> </a:t>
            </a:r>
            <a:r>
              <a:rPr lang="hu-HU" sz="2000" dirty="0" err="1"/>
              <a:t>domains</a:t>
            </a:r>
            <a:endParaRPr lang="en-US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CHINESE INSTITUTES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3E38099-5C2F-38A4-0836-B6BF4C9201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67"/>
          <a:stretch/>
        </p:blipFill>
        <p:spPr>
          <a:xfrm>
            <a:off x="446534" y="1163046"/>
            <a:ext cx="7056239" cy="56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55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4687487" cy="745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COLLABORATION PATTERNS (EUROPE-</a:t>
            </a:r>
            <a:r>
              <a:rPr lang="hu-HU" dirty="0" err="1">
                <a:solidFill>
                  <a:schemeClr val="accent1"/>
                </a:solidFill>
              </a:rPr>
              <a:t>China</a:t>
            </a:r>
            <a:r>
              <a:rPr lang="hu-HU" dirty="0">
                <a:solidFill>
                  <a:schemeClr val="accent1"/>
                </a:solidFill>
              </a:rPr>
              <a:t>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86" y="1891453"/>
            <a:ext cx="3971324" cy="4006008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collaborations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scope</a:t>
            </a:r>
            <a:endParaRPr lang="hu-HU" dirty="0"/>
          </a:p>
          <a:p>
            <a:r>
              <a:rPr lang="hu-HU" dirty="0" err="1"/>
              <a:t>Worth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mention:</a:t>
            </a:r>
          </a:p>
          <a:p>
            <a:pPr lvl="1"/>
            <a:r>
              <a:rPr lang="hu-HU" dirty="0"/>
              <a:t>Queen Mary University of London – </a:t>
            </a:r>
            <a:r>
              <a:rPr lang="hu-HU" dirty="0" err="1"/>
              <a:t>Beijing</a:t>
            </a:r>
            <a:r>
              <a:rPr lang="hu-HU" dirty="0"/>
              <a:t> University of Post &amp; </a:t>
            </a:r>
            <a:r>
              <a:rPr lang="hu-HU" dirty="0" err="1"/>
              <a:t>Telecommunication</a:t>
            </a:r>
            <a:endParaRPr lang="hu-HU" dirty="0"/>
          </a:p>
          <a:p>
            <a:pPr lvl="1"/>
            <a:r>
              <a:rPr lang="hu-HU" dirty="0" err="1"/>
              <a:t>Aalborg</a:t>
            </a:r>
            <a:r>
              <a:rPr lang="hu-HU" dirty="0"/>
              <a:t> University – University of </a:t>
            </a:r>
            <a:r>
              <a:rPr lang="hu-HU" dirty="0" err="1"/>
              <a:t>Electronic</a:t>
            </a:r>
            <a:r>
              <a:rPr lang="hu-HU" dirty="0"/>
              <a:t> Science &amp; </a:t>
            </a:r>
            <a:r>
              <a:rPr lang="hu-HU" dirty="0" err="1"/>
              <a:t>Technology</a:t>
            </a:r>
            <a:r>
              <a:rPr lang="hu-HU" dirty="0"/>
              <a:t> </a:t>
            </a:r>
            <a:r>
              <a:rPr lang="hu-HU" dirty="0" err="1"/>
              <a:t>China</a:t>
            </a:r>
            <a:endParaRPr lang="hu-HU" dirty="0"/>
          </a:p>
          <a:p>
            <a:pPr lvl="1"/>
            <a:r>
              <a:rPr lang="hu-HU" dirty="0"/>
              <a:t>University of Birmingham – </a:t>
            </a:r>
            <a:r>
              <a:rPr lang="hu-HU" dirty="0" err="1"/>
              <a:t>Xidian</a:t>
            </a:r>
            <a:r>
              <a:rPr lang="hu-HU" dirty="0"/>
              <a:t> University</a:t>
            </a:r>
          </a:p>
          <a:p>
            <a:pPr lvl="1"/>
            <a:r>
              <a:rPr lang="hu-HU" dirty="0" err="1"/>
              <a:t>Brunel</a:t>
            </a:r>
            <a:r>
              <a:rPr lang="hu-HU" dirty="0"/>
              <a:t> University of London – </a:t>
            </a:r>
            <a:r>
              <a:rPr lang="hu-HU" dirty="0" err="1"/>
              <a:t>Tongji</a:t>
            </a:r>
            <a:r>
              <a:rPr lang="hu-HU" dirty="0"/>
              <a:t> University</a:t>
            </a:r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51D7547-CB53-84EA-AE25-788541B459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2802" y="941701"/>
            <a:ext cx="6854215" cy="581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43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7" y="702156"/>
            <a:ext cx="4842914" cy="745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COLLABORATION PATTERNS (EU28-China)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Kép 2">
            <a:extLst>
              <a:ext uri="{FF2B5EF4-FFF2-40B4-BE49-F238E27FC236}">
                <a16:creationId xmlns:a16="http://schemas.microsoft.com/office/drawing/2014/main" id="{B793BF6B-1DC8-CA2D-8C0B-E7FE8E79EF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8529" y="907287"/>
            <a:ext cx="6922077" cy="5680554"/>
          </a:xfrm>
          <a:prstGeom prst="rect">
            <a:avLst/>
          </a:prstGeom>
        </p:spPr>
      </p:pic>
      <p:sp>
        <p:nvSpPr>
          <p:cNvPr id="7" name="Tartalom helye 4">
            <a:extLst>
              <a:ext uri="{FF2B5EF4-FFF2-40B4-BE49-F238E27FC236}">
                <a16:creationId xmlns:a16="http://schemas.microsoft.com/office/drawing/2014/main" id="{8BDC77E7-152B-4760-F148-73BA4D11F268}"/>
              </a:ext>
            </a:extLst>
          </p:cNvPr>
          <p:cNvSpPr txBox="1">
            <a:spLocks/>
          </p:cNvSpPr>
          <p:nvPr/>
        </p:nvSpPr>
        <p:spPr>
          <a:xfrm>
            <a:off x="440286" y="1891453"/>
            <a:ext cx="3971324" cy="4006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collaborations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scope</a:t>
            </a:r>
            <a:endParaRPr lang="hu-HU" dirty="0"/>
          </a:p>
          <a:p>
            <a:r>
              <a:rPr lang="hu-HU" dirty="0" err="1"/>
              <a:t>Worth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mention:</a:t>
            </a:r>
          </a:p>
          <a:p>
            <a:pPr lvl="1"/>
            <a:r>
              <a:rPr lang="hu-HU" dirty="0" err="1"/>
              <a:t>Aalto</a:t>
            </a:r>
            <a:r>
              <a:rPr lang="hu-HU" dirty="0"/>
              <a:t> University – </a:t>
            </a:r>
            <a:r>
              <a:rPr lang="hu-HU" dirty="0" err="1"/>
              <a:t>Xidian</a:t>
            </a:r>
            <a:r>
              <a:rPr lang="hu-HU" dirty="0"/>
              <a:t> University</a:t>
            </a:r>
          </a:p>
          <a:p>
            <a:pPr lvl="1"/>
            <a:r>
              <a:rPr lang="hu-HU" dirty="0"/>
              <a:t>RWTH Aachen –</a:t>
            </a:r>
            <a:r>
              <a:rPr lang="en-US" dirty="0"/>
              <a:t> Beijing University of Posts and Telecommunications</a:t>
            </a:r>
            <a:endParaRPr lang="hu-HU" dirty="0"/>
          </a:p>
          <a:p>
            <a:pPr lvl="1"/>
            <a:r>
              <a:rPr lang="hu-HU" dirty="0" err="1"/>
              <a:t>Politecnico</a:t>
            </a:r>
            <a:r>
              <a:rPr lang="hu-HU" dirty="0"/>
              <a:t> Milano – </a:t>
            </a:r>
            <a:r>
              <a:rPr lang="hu-HU" dirty="0" err="1"/>
              <a:t>Beihang</a:t>
            </a:r>
            <a:r>
              <a:rPr lang="hu-HU" dirty="0"/>
              <a:t>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922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B9BCAE-048F-DC55-6CC5-DDACE980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NATURAL SCIENCES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253874F-9C31-C95B-037C-F16E39A5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0789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42AC7AAA-F039-4011-98DE-17464A67B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5" y="702156"/>
            <a:ext cx="11305181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Distribution &amp; Trends: </a:t>
            </a:r>
            <a:r>
              <a:rPr lang="hu-HU" dirty="0">
                <a:solidFill>
                  <a:schemeClr val="accent1"/>
                </a:solidFill>
              </a:rPr>
              <a:t>NATURAL </a:t>
            </a:r>
            <a:r>
              <a:rPr lang="hu-HU" dirty="0" err="1">
                <a:solidFill>
                  <a:schemeClr val="accent1"/>
                </a:solidFill>
              </a:rPr>
              <a:t>Sciences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85EBB90B-3A54-4B2B-9FA6-7B47E1075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E04116F5-E398-4593-B279-7099177A0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DC1AD6AE-28AC-4C67-A749-1BC18D86C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122DC0F-D6EF-4A88-9742-855D48E4E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0940" y="2084570"/>
            <a:ext cx="3628341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hu-HU" sz="2000" dirty="0" err="1"/>
              <a:t>Relatively</a:t>
            </a:r>
            <a:r>
              <a:rPr lang="hu-HU" sz="2000" dirty="0"/>
              <a:t> </a:t>
            </a:r>
            <a:r>
              <a:rPr lang="hu-HU" sz="2000" dirty="0" err="1"/>
              <a:t>evenly</a:t>
            </a:r>
            <a:r>
              <a:rPr lang="hu-HU" sz="2000" dirty="0"/>
              <a:t> </a:t>
            </a:r>
            <a:r>
              <a:rPr lang="hu-HU" sz="2000" dirty="0" err="1"/>
              <a:t>distributed</a:t>
            </a:r>
            <a:endParaRPr lang="hu-HU" sz="2000" dirty="0"/>
          </a:p>
          <a:p>
            <a:pPr>
              <a:lnSpc>
                <a:spcPct val="150000"/>
              </a:lnSpc>
            </a:pPr>
            <a:r>
              <a:rPr lang="hu-HU" sz="2000" dirty="0" err="1"/>
              <a:t>Chemistry</a:t>
            </a:r>
            <a:r>
              <a:rPr lang="hu-HU" sz="2000" dirty="0"/>
              <a:t> &amp; </a:t>
            </a:r>
            <a:r>
              <a:rPr lang="hu-HU" sz="2000" dirty="0" err="1"/>
              <a:t>environmental</a:t>
            </a:r>
            <a:r>
              <a:rPr lang="hu-HU" sz="2000" dirty="0"/>
              <a:t> </a:t>
            </a:r>
            <a:r>
              <a:rPr lang="hu-HU" sz="2000" dirty="0" err="1"/>
              <a:t>science</a:t>
            </a:r>
            <a:r>
              <a:rPr lang="hu-HU" sz="2000" dirty="0"/>
              <a:t> </a:t>
            </a:r>
            <a:r>
              <a:rPr lang="hu-HU" sz="2000" dirty="0" err="1"/>
              <a:t>are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fastest</a:t>
            </a:r>
            <a:r>
              <a:rPr lang="hu-HU" sz="2000" dirty="0"/>
              <a:t> </a:t>
            </a:r>
            <a:r>
              <a:rPr lang="hu-HU" sz="2000" dirty="0" err="1"/>
              <a:t>growing</a:t>
            </a:r>
            <a:r>
              <a:rPr lang="hu-HU" sz="2000" dirty="0"/>
              <a:t> </a:t>
            </a:r>
            <a:r>
              <a:rPr lang="hu-HU" sz="2000" dirty="0" err="1"/>
              <a:t>fields</a:t>
            </a:r>
            <a:endParaRPr lang="hu-HU" sz="20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E7B6DD7-1F7F-FC42-1383-159A145C93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129" y="1550505"/>
            <a:ext cx="8329083" cy="442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66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4608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Distribution &amp; Trends: Scientific Domains</a:t>
            </a: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896533"/>
            <a:ext cx="7225074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hu-HU" sz="2000" dirty="0"/>
              <a:t>More </a:t>
            </a:r>
            <a:r>
              <a:rPr lang="hu-HU" sz="2000" dirty="0" err="1"/>
              <a:t>evenly</a:t>
            </a:r>
            <a:r>
              <a:rPr lang="hu-HU" sz="2000" dirty="0"/>
              <a:t> </a:t>
            </a:r>
            <a:r>
              <a:rPr lang="hu-HU" sz="2000" dirty="0" err="1"/>
              <a:t>distributed</a:t>
            </a:r>
            <a:r>
              <a:rPr lang="hu-HU" sz="2000" dirty="0"/>
              <a:t> </a:t>
            </a:r>
            <a:r>
              <a:rPr lang="hu-HU" sz="2000" dirty="0" err="1"/>
              <a:t>than</a:t>
            </a:r>
            <a:r>
              <a:rPr lang="hu-HU" sz="2000" dirty="0"/>
              <a:t> </a:t>
            </a:r>
            <a:r>
              <a:rPr lang="hu-HU" sz="2000" dirty="0" err="1"/>
              <a:t>Applied</a:t>
            </a:r>
            <a:r>
              <a:rPr lang="hu-HU" sz="2000" dirty="0"/>
              <a:t> </a:t>
            </a:r>
            <a:r>
              <a:rPr lang="hu-HU" sz="2000" dirty="0" err="1"/>
              <a:t>Sciences</a:t>
            </a:r>
            <a:r>
              <a:rPr lang="hu-HU" sz="2000" dirty="0"/>
              <a:t> </a:t>
            </a:r>
          </a:p>
          <a:p>
            <a:pPr>
              <a:lnSpc>
                <a:spcPct val="200000"/>
              </a:lnSpc>
            </a:pPr>
            <a:r>
              <a:rPr lang="hu-HU" sz="2000" dirty="0" err="1"/>
              <a:t>Majority</a:t>
            </a:r>
            <a:r>
              <a:rPr lang="hu-HU" sz="2000" dirty="0"/>
              <a:t> of co-</a:t>
            </a:r>
            <a:r>
              <a:rPr lang="hu-HU" sz="2000" dirty="0" err="1"/>
              <a:t>publications</a:t>
            </a:r>
            <a:r>
              <a:rPr lang="hu-HU" sz="2000" dirty="0"/>
              <a:t> </a:t>
            </a:r>
            <a:r>
              <a:rPr lang="hu-HU" sz="2000" dirty="0" err="1"/>
              <a:t>related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</a:t>
            </a:r>
            <a:r>
              <a:rPr lang="hu-HU" sz="2000" dirty="0" err="1"/>
              <a:t>Britain</a:t>
            </a:r>
            <a:r>
              <a:rPr lang="hu-HU" sz="2000" dirty="0"/>
              <a:t>, Western Europe &amp; </a:t>
            </a:r>
            <a:r>
              <a:rPr lang="hu-HU" sz="2000" dirty="0" err="1"/>
              <a:t>Nordic</a:t>
            </a:r>
            <a:r>
              <a:rPr lang="hu-HU" sz="2000" dirty="0"/>
              <a:t> </a:t>
            </a:r>
            <a:r>
              <a:rPr lang="hu-HU" sz="2000" dirty="0" err="1"/>
              <a:t>region</a:t>
            </a:r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6618E67-1FEA-27EA-3B55-A6DE4D84F3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994"/>
          <a:stretch/>
        </p:blipFill>
        <p:spPr>
          <a:xfrm>
            <a:off x="440287" y="702156"/>
            <a:ext cx="3500062" cy="60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23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 err="1">
                <a:solidFill>
                  <a:schemeClr val="accent1"/>
                </a:solidFill>
              </a:rPr>
              <a:t>Yearly</a:t>
            </a:r>
            <a:r>
              <a:rPr lang="hu-HU" dirty="0">
                <a:solidFill>
                  <a:schemeClr val="accent1"/>
                </a:solidFill>
              </a:rPr>
              <a:t> TRENDS in CO-</a:t>
            </a:r>
            <a:r>
              <a:rPr lang="hu-HU" dirty="0" err="1">
                <a:solidFill>
                  <a:schemeClr val="accent1"/>
                </a:solidFill>
              </a:rPr>
              <a:t>publication</a:t>
            </a:r>
            <a:r>
              <a:rPr lang="hu-HU" dirty="0">
                <a:solidFill>
                  <a:schemeClr val="accent1"/>
                </a:solidFill>
              </a:rPr>
              <a:t> FOCUS OF CHINA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Kép 3">
            <a:extLst>
              <a:ext uri="{FF2B5EF4-FFF2-40B4-BE49-F238E27FC236}">
                <a16:creationId xmlns:a16="http://schemas.microsoft.com/office/drawing/2014/main" id="{7DA014E5-CF52-012F-0B50-F9AF5AD13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86" y="1554935"/>
            <a:ext cx="10113785" cy="4975001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68" y="2810001"/>
            <a:ext cx="3254632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/>
              <a:t>France &amp; </a:t>
            </a:r>
            <a:r>
              <a:rPr lang="hu-HU" sz="2000" dirty="0" err="1"/>
              <a:t>Germany</a:t>
            </a:r>
            <a:r>
              <a:rPr lang="hu-HU" sz="2000" dirty="0"/>
              <a:t> </a:t>
            </a:r>
            <a:r>
              <a:rPr lang="hu-HU" sz="2000" dirty="0" err="1"/>
              <a:t>slight</a:t>
            </a:r>
            <a:r>
              <a:rPr lang="hu-HU" sz="2000" dirty="0"/>
              <a:t> </a:t>
            </a:r>
            <a:r>
              <a:rPr lang="hu-HU" sz="2000" dirty="0" err="1"/>
              <a:t>decline</a:t>
            </a:r>
            <a:endParaRPr lang="hu-HU" sz="2000" dirty="0"/>
          </a:p>
          <a:p>
            <a:r>
              <a:rPr lang="hu-HU" sz="2000" dirty="0" err="1"/>
              <a:t>Also</a:t>
            </a:r>
            <a:r>
              <a:rPr lang="hu-HU" sz="2000" dirty="0"/>
              <a:t> in </a:t>
            </a:r>
            <a:r>
              <a:rPr lang="hu-HU" sz="2000" dirty="0" err="1"/>
              <a:t>Netherland</a:t>
            </a:r>
            <a:r>
              <a:rPr lang="hu-HU" sz="2000" dirty="0"/>
              <a:t> and </a:t>
            </a:r>
            <a:r>
              <a:rPr lang="hu-HU" sz="2000" dirty="0" err="1"/>
              <a:t>Switzerland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</a:t>
            </a:r>
            <a:r>
              <a:rPr lang="hu-HU" sz="2000" dirty="0" err="1"/>
              <a:t>some</a:t>
            </a:r>
            <a:r>
              <a:rPr lang="hu-HU" sz="2000" dirty="0"/>
              <a:t> </a:t>
            </a:r>
            <a:r>
              <a:rPr lang="hu-HU" sz="2000" dirty="0" err="1"/>
              <a:t>degree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783076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RELATIVE INCREASE IN YEARLY CO-</a:t>
            </a:r>
            <a:r>
              <a:rPr lang="hu-HU" dirty="0" err="1">
                <a:solidFill>
                  <a:schemeClr val="accent1"/>
                </a:solidFill>
              </a:rPr>
              <a:t>publication</a:t>
            </a:r>
            <a:r>
              <a:rPr lang="hu-HU" dirty="0">
                <a:solidFill>
                  <a:schemeClr val="accent1"/>
                </a:solidFill>
              </a:rPr>
              <a:t> OUTPUT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Kép 2">
            <a:extLst>
              <a:ext uri="{FF2B5EF4-FFF2-40B4-BE49-F238E27FC236}">
                <a16:creationId xmlns:a16="http://schemas.microsoft.com/office/drawing/2014/main" id="{71CB1020-526E-19D3-AAD6-8D978BF2C0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547" y="1470991"/>
            <a:ext cx="10091149" cy="5039592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68" y="2810001"/>
            <a:ext cx="3254632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2000" dirty="0" err="1"/>
              <a:t>Uncertain</a:t>
            </a:r>
            <a:r>
              <a:rPr lang="hu-HU" sz="2000" dirty="0"/>
              <a:t> </a:t>
            </a:r>
            <a:r>
              <a:rPr lang="hu-HU" sz="2000" dirty="0" err="1"/>
              <a:t>growth</a:t>
            </a:r>
            <a:r>
              <a:rPr lang="hu-HU" sz="2000" dirty="0"/>
              <a:t> and </a:t>
            </a:r>
            <a:r>
              <a:rPr lang="hu-HU" sz="2000" dirty="0" err="1"/>
              <a:t>loss</a:t>
            </a:r>
            <a:r>
              <a:rPr lang="hu-HU" sz="2000" dirty="0"/>
              <a:t> of momentum in </a:t>
            </a:r>
            <a:r>
              <a:rPr lang="hu-HU" sz="2000" dirty="0" err="1"/>
              <a:t>some</a:t>
            </a:r>
            <a:r>
              <a:rPr lang="hu-HU" sz="2000" dirty="0"/>
              <a:t> </a:t>
            </a:r>
            <a:r>
              <a:rPr lang="hu-HU" sz="2000" dirty="0" err="1"/>
              <a:t>countries</a:t>
            </a:r>
            <a:endParaRPr lang="hu-HU" sz="2000" dirty="0"/>
          </a:p>
          <a:p>
            <a:r>
              <a:rPr lang="hu-HU" sz="2000" dirty="0"/>
              <a:t>Booming co-</a:t>
            </a:r>
            <a:r>
              <a:rPr lang="hu-HU" sz="2000" dirty="0" err="1"/>
              <a:t>publication</a:t>
            </a:r>
            <a:r>
              <a:rPr lang="hu-HU" sz="2000" dirty="0"/>
              <a:t> in </a:t>
            </a:r>
            <a:r>
              <a:rPr lang="hu-HU" sz="2000" dirty="0" err="1"/>
              <a:t>Ireland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625666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hu-HU" sz="2000" dirty="0"/>
              <a:t>Most </a:t>
            </a:r>
            <a:r>
              <a:rPr lang="hu-HU" sz="2000" dirty="0" err="1"/>
              <a:t>visible</a:t>
            </a:r>
            <a:r>
              <a:rPr lang="hu-HU" sz="2000" dirty="0"/>
              <a:t> </a:t>
            </a:r>
            <a:r>
              <a:rPr lang="hu-HU" sz="2000" dirty="0" err="1"/>
              <a:t>contributors</a:t>
            </a:r>
            <a:r>
              <a:rPr lang="hu-HU" sz="2000" dirty="0"/>
              <a:t>:</a:t>
            </a:r>
          </a:p>
          <a:p>
            <a:r>
              <a:rPr lang="hu-HU" sz="2000" dirty="0" err="1"/>
              <a:t>Higher</a:t>
            </a:r>
            <a:r>
              <a:rPr lang="hu-HU" sz="2000" dirty="0"/>
              <a:t> </a:t>
            </a:r>
            <a:r>
              <a:rPr lang="hu-HU" sz="2000" dirty="0" err="1"/>
              <a:t>representation</a:t>
            </a:r>
            <a:r>
              <a:rPr lang="hu-HU" sz="2000" dirty="0"/>
              <a:t> of EU28 </a:t>
            </a:r>
            <a:r>
              <a:rPr lang="hu-HU" sz="2000" dirty="0" err="1"/>
              <a:t>institutes</a:t>
            </a:r>
            <a:endParaRPr lang="hu-HU" sz="2000" dirty="0"/>
          </a:p>
          <a:p>
            <a:r>
              <a:rPr lang="hu-HU" sz="2000" dirty="0" err="1"/>
              <a:t>Still</a:t>
            </a:r>
            <a:r>
              <a:rPr lang="hu-HU" sz="2000" dirty="0"/>
              <a:t> Great </a:t>
            </a:r>
            <a:r>
              <a:rPr lang="hu-HU" sz="2000" dirty="0" err="1"/>
              <a:t>Britain</a:t>
            </a:r>
            <a:endParaRPr lang="hu-HU" sz="2000" dirty="0"/>
          </a:p>
          <a:p>
            <a:endParaRPr lang="hu-HU" sz="20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29AD641-64E7-BF9C-A9B6-681CEE8ED0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5" b="-612"/>
          <a:stretch/>
        </p:blipFill>
        <p:spPr>
          <a:xfrm>
            <a:off x="440286" y="771729"/>
            <a:ext cx="7222650" cy="583367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EUROPEAN INSTITUTES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68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hu-HU" sz="2000" dirty="0"/>
              <a:t>Most </a:t>
            </a:r>
            <a:r>
              <a:rPr lang="hu-HU" sz="2000" dirty="0" err="1"/>
              <a:t>visible</a:t>
            </a:r>
            <a:r>
              <a:rPr lang="hu-HU" sz="2000" dirty="0"/>
              <a:t> EU28 </a:t>
            </a:r>
            <a:r>
              <a:rPr lang="hu-HU" sz="2000" dirty="0" err="1"/>
              <a:t>institutes</a:t>
            </a:r>
            <a:endParaRPr lang="hu-HU" sz="2000" dirty="0"/>
          </a:p>
          <a:p>
            <a:r>
              <a:rPr lang="hu-HU" sz="2000" dirty="0" err="1"/>
              <a:t>Relatively</a:t>
            </a:r>
            <a:r>
              <a:rPr lang="hu-HU" sz="2000" dirty="0"/>
              <a:t> </a:t>
            </a:r>
            <a:r>
              <a:rPr lang="hu-HU" sz="2000" dirty="0" err="1"/>
              <a:t>even</a:t>
            </a:r>
            <a:r>
              <a:rPr lang="hu-HU" sz="2000" dirty="0"/>
              <a:t> </a:t>
            </a:r>
            <a:r>
              <a:rPr lang="hu-HU" sz="2000" dirty="0" err="1"/>
              <a:t>distribution</a:t>
            </a:r>
            <a:endParaRPr lang="hu-HU" sz="2000" dirty="0"/>
          </a:p>
          <a:p>
            <a:r>
              <a:rPr lang="hu-HU" sz="2000" dirty="0" err="1"/>
              <a:t>Mostly</a:t>
            </a:r>
            <a:r>
              <a:rPr lang="hu-HU" sz="2000" dirty="0"/>
              <a:t> Western and </a:t>
            </a:r>
            <a:r>
              <a:rPr lang="hu-HU" sz="2000" dirty="0" err="1"/>
              <a:t>Northern</a:t>
            </a:r>
            <a:r>
              <a:rPr lang="hu-HU" sz="2000" dirty="0"/>
              <a:t> EU</a:t>
            </a:r>
          </a:p>
          <a:p>
            <a:r>
              <a:rPr lang="hu-HU" sz="2000" dirty="0"/>
              <a:t>Charles University of </a:t>
            </a:r>
            <a:r>
              <a:rPr lang="hu-HU" sz="2000" dirty="0" err="1"/>
              <a:t>Prague</a:t>
            </a:r>
            <a:endParaRPr lang="en-US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EU28 INSTITUTES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7CAFFFA-5478-1040-5ABD-4081360D93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1" b="-1"/>
          <a:stretch/>
        </p:blipFill>
        <p:spPr>
          <a:xfrm>
            <a:off x="507052" y="914396"/>
            <a:ext cx="7222130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39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762" y="1896533"/>
            <a:ext cx="3803037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as</a:t>
            </a:r>
            <a:r>
              <a:rPr lang="hu-HU" sz="2000" dirty="0"/>
              <a:t> </a:t>
            </a:r>
            <a:r>
              <a:rPr lang="hu-HU" sz="2000" dirty="0" err="1"/>
              <a:t>before</a:t>
            </a:r>
            <a:endParaRPr lang="hu-HU" sz="2000" dirty="0"/>
          </a:p>
          <a:p>
            <a:r>
              <a:rPr lang="hu-HU" sz="2000" dirty="0" err="1"/>
              <a:t>Chinese</a:t>
            </a:r>
            <a:r>
              <a:rPr lang="hu-HU" sz="2000" dirty="0"/>
              <a:t> </a:t>
            </a:r>
            <a:r>
              <a:rPr lang="hu-HU" sz="2000" dirty="0" err="1"/>
              <a:t>Academy</a:t>
            </a:r>
            <a:r>
              <a:rPr lang="hu-HU" sz="2000" dirty="0"/>
              <a:t> of Science: </a:t>
            </a:r>
            <a:r>
              <a:rPr lang="hu-HU" sz="2000" dirty="0" err="1"/>
              <a:t>Overwhelming</a:t>
            </a:r>
            <a:r>
              <a:rPr lang="hu-HU" sz="2000" dirty="0"/>
              <a:t> </a:t>
            </a:r>
            <a:r>
              <a:rPr lang="hu-HU" sz="2000" dirty="0" err="1"/>
              <a:t>majority</a:t>
            </a:r>
            <a:r>
              <a:rPr lang="hu-HU" sz="2000" dirty="0"/>
              <a:t> (</a:t>
            </a:r>
            <a:r>
              <a:rPr lang="hu-HU" sz="2000" dirty="0" err="1"/>
              <a:t>mainly</a:t>
            </a:r>
            <a:r>
              <a:rPr lang="hu-HU" sz="2000" dirty="0"/>
              <a:t> </a:t>
            </a:r>
            <a:r>
              <a:rPr lang="hu-HU" sz="2000" dirty="0" err="1"/>
              <a:t>applicational</a:t>
            </a:r>
            <a:r>
              <a:rPr lang="hu-HU" sz="2000" dirty="0"/>
              <a:t> </a:t>
            </a:r>
            <a:r>
              <a:rPr lang="hu-HU" sz="2000" dirty="0" err="1"/>
              <a:t>domains</a:t>
            </a:r>
            <a:endParaRPr lang="hu-HU" sz="2000" dirty="0"/>
          </a:p>
          <a:p>
            <a:r>
              <a:rPr lang="hu-HU" sz="2000" dirty="0" err="1"/>
              <a:t>Also</a:t>
            </a:r>
            <a:r>
              <a:rPr lang="hu-HU" sz="2000" dirty="0"/>
              <a:t>: University of </a:t>
            </a:r>
            <a:r>
              <a:rPr lang="hu-HU" sz="2000" dirty="0" err="1"/>
              <a:t>Chinese</a:t>
            </a:r>
            <a:r>
              <a:rPr lang="hu-HU" sz="2000" dirty="0"/>
              <a:t> </a:t>
            </a:r>
            <a:r>
              <a:rPr lang="hu-HU" sz="2000" dirty="0" err="1"/>
              <a:t>Academy</a:t>
            </a:r>
            <a:r>
              <a:rPr lang="hu-HU" sz="2000" dirty="0"/>
              <a:t> of Science </a:t>
            </a:r>
            <a:r>
              <a:rPr lang="hu-HU" sz="2000" dirty="0" err="1"/>
              <a:t>at</a:t>
            </a:r>
            <a:r>
              <a:rPr lang="hu-HU" sz="2000" dirty="0"/>
              <a:t> a more </a:t>
            </a:r>
            <a:r>
              <a:rPr lang="hu-HU" sz="2000" dirty="0" err="1"/>
              <a:t>prominent</a:t>
            </a:r>
            <a:r>
              <a:rPr lang="hu-HU" sz="2000" dirty="0"/>
              <a:t> </a:t>
            </a:r>
            <a:r>
              <a:rPr lang="hu-HU" sz="2000" dirty="0" err="1"/>
              <a:t>position</a:t>
            </a:r>
            <a:endParaRPr lang="en-US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149" y="702156"/>
            <a:ext cx="3662649" cy="517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CHINESE INSTITUTES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3E38099-5C2F-38A4-0836-B6BF4C9201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9" b="-952"/>
          <a:stretch/>
        </p:blipFill>
        <p:spPr>
          <a:xfrm>
            <a:off x="446534" y="1163046"/>
            <a:ext cx="7056239" cy="56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434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4687487" cy="745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COLLABORATION PATTERNS (EUROPE-</a:t>
            </a:r>
            <a:r>
              <a:rPr lang="hu-HU" dirty="0" err="1">
                <a:solidFill>
                  <a:schemeClr val="accent1"/>
                </a:solidFill>
              </a:rPr>
              <a:t>China</a:t>
            </a:r>
            <a:r>
              <a:rPr lang="hu-HU" dirty="0">
                <a:solidFill>
                  <a:schemeClr val="accent1"/>
                </a:solidFill>
              </a:rPr>
              <a:t>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86" y="1891453"/>
            <a:ext cx="3971324" cy="4006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collaborations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scope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51D7547-CB53-84EA-AE25-788541B459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3661" y="1669774"/>
            <a:ext cx="5983356" cy="50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95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7" y="702156"/>
            <a:ext cx="4842914" cy="745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dirty="0">
                <a:solidFill>
                  <a:schemeClr val="accent1"/>
                </a:solidFill>
              </a:rPr>
              <a:t>COLLABORATION PATTERNS (EU28-China)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Kép 2">
            <a:extLst>
              <a:ext uri="{FF2B5EF4-FFF2-40B4-BE49-F238E27FC236}">
                <a16:creationId xmlns:a16="http://schemas.microsoft.com/office/drawing/2014/main" id="{B793BF6B-1DC8-CA2D-8C0B-E7FE8E79EF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1652" y="1447867"/>
            <a:ext cx="5798954" cy="5052324"/>
          </a:xfrm>
          <a:prstGeom prst="rect">
            <a:avLst/>
          </a:prstGeom>
        </p:spPr>
      </p:pic>
      <p:sp>
        <p:nvSpPr>
          <p:cNvPr id="7" name="Tartalom helye 4">
            <a:extLst>
              <a:ext uri="{FF2B5EF4-FFF2-40B4-BE49-F238E27FC236}">
                <a16:creationId xmlns:a16="http://schemas.microsoft.com/office/drawing/2014/main" id="{8BDC77E7-152B-4760-F148-73BA4D11F268}"/>
              </a:ext>
            </a:extLst>
          </p:cNvPr>
          <p:cNvSpPr txBox="1">
            <a:spLocks/>
          </p:cNvSpPr>
          <p:nvPr/>
        </p:nvSpPr>
        <p:spPr>
          <a:xfrm>
            <a:off x="440286" y="1891453"/>
            <a:ext cx="3971324" cy="4006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Most </a:t>
            </a:r>
            <a:r>
              <a:rPr lang="hu-HU" dirty="0" err="1"/>
              <a:t>visible</a:t>
            </a:r>
            <a:r>
              <a:rPr lang="hu-HU" dirty="0"/>
              <a:t> </a:t>
            </a:r>
            <a:r>
              <a:rPr lang="hu-HU" dirty="0" err="1"/>
              <a:t>collaborations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contributors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scope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35228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B9BCAE-048F-DC55-6CC5-DDACE980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HEALTH SCIENCES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253874F-9C31-C95B-037C-F16E39A5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1073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702156"/>
            <a:ext cx="11167513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Distribution &amp; Trends: Scientific Domains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896533"/>
            <a:ext cx="7225074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Domination of applicational aspects</a:t>
            </a:r>
          </a:p>
          <a:p>
            <a:endParaRPr lang="en-US"/>
          </a:p>
          <a:p>
            <a:r>
              <a:rPr lang="en-US"/>
              <a:t>Recent relative increase of collaboration within economic domains</a:t>
            </a:r>
          </a:p>
          <a:p>
            <a:r>
              <a:rPr lang="en-US"/>
              <a:t>Remarks on multidisciplinary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410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églalap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pic>
        <p:nvPicPr>
          <p:cNvPr id="5" name="Kép 4" descr="Digitális számok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12" name="Téglalap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hu-HU" dirty="0" err="1">
                <a:solidFill>
                  <a:srgbClr val="FFFFFF"/>
                </a:solidFill>
              </a:rPr>
              <a:t>ThAnk</a:t>
            </a:r>
            <a:r>
              <a:rPr lang="hu-HU" dirty="0">
                <a:solidFill>
                  <a:srgbClr val="FFFFFF"/>
                </a:solidFill>
              </a:rPr>
              <a:t> </a:t>
            </a:r>
            <a:r>
              <a:rPr lang="hu-HU" dirty="0" err="1">
                <a:solidFill>
                  <a:srgbClr val="FFFFFF"/>
                </a:solidFill>
              </a:rPr>
              <a:t>You</a:t>
            </a:r>
            <a:endParaRPr lang="hu-HU" dirty="0">
              <a:solidFill>
                <a:srgbClr val="FFFFFF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r>
              <a:rPr lang="hu-HU" dirty="0">
                <a:solidFill>
                  <a:schemeClr val="bg2"/>
                </a:solidFill>
              </a:rPr>
              <a:t>valaki@example.com</a:t>
            </a:r>
          </a:p>
          <a:p>
            <a:pPr rtl="0"/>
            <a:endParaRPr lang="hu-HU" dirty="0">
              <a:solidFill>
                <a:schemeClr val="bg2"/>
              </a:solidFill>
            </a:endParaRPr>
          </a:p>
          <a:p>
            <a:pPr rtl="0"/>
            <a:endParaRPr lang="hu-HU" dirty="0">
              <a:solidFill>
                <a:schemeClr val="bg2"/>
              </a:solidFill>
            </a:endParaRPr>
          </a:p>
        </p:txBody>
      </p:sp>
      <p:grpSp>
        <p:nvGrpSpPr>
          <p:cNvPr id="14" name="Csoport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TemPLATE</a:t>
            </a:r>
            <a:endParaRPr lang="hu-HU" dirty="0"/>
          </a:p>
        </p:txBody>
      </p:sp>
      <p:pic>
        <p:nvPicPr>
          <p:cNvPr id="11" name="Tartalom helye 4" descr="Diagramok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1025" y="2231480"/>
            <a:ext cx="5422900" cy="3625353"/>
          </a:xfrm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91DF22-D5D9-349C-7975-1003D0450A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1</a:t>
            </a:r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1765729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1826617240"/>
                  </p:ext>
                </p:extLst>
              </p:nvPr>
            </p:nvGraphicFramePr>
            <p:xfrm>
              <a:off x="713064" y="1870744"/>
              <a:ext cx="10712742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3064" y="1870744"/>
                <a:ext cx="10712742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Slide</a:t>
            </a:r>
            <a:r>
              <a:rPr lang="hu-HU" dirty="0"/>
              <a:t> 2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1367080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5016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</p:nvPr>
            </p:nvGraphicFramePr>
            <p:xfrm>
              <a:off x="444841" y="1870744"/>
              <a:ext cx="6903915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41" y="1870744"/>
                <a:ext cx="6903915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1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2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18940861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</p:nvPr>
            </p:nvGraphicFramePr>
            <p:xfrm>
              <a:off x="444841" y="1870744"/>
              <a:ext cx="6903915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41" y="1870744"/>
                <a:ext cx="6903915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1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2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191751186"/>
      </p:ext>
    </p:extLst>
  </p:cSld>
  <p:clrMapOvr>
    <a:masterClrMapping/>
  </p:clrMapOvr>
</p:sld>
</file>

<file path=ppt/theme/theme1.xml><?xml version="1.0" encoding="utf-8"?>
<a:theme xmlns:a="http://schemas.openxmlformats.org/drawingml/2006/main" name="Osztalék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webextensions/webextension1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Overall_distr&amp;trends.html&quot;,&quot;values&quot;:{},&quot;data&quot;:{&quot;uri&quot;:&quot;radvanyimome.github.io/ZSI_Reconnect_China_pages/Overall_distr&amp;trends.html&quot;},&quot;secure&quot;:false}],&quot;name&quot;:&quot;radvanyimome.github.io/ZSI_Reconnect_China_pages/Overall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Domains_distr&amp;trends.html&quot;,&quot;values&quot;:{},&quot;data&quot;:{&quot;uri&quot;:&quot;radvanyimome.github.io/ZSI_Reconnect_China_pages/Domains_distr&amp;trends.html&quot;},&quot;secure&quot;:false}],&quot;name&quot;:&quot;radvanyimome.github.io/ZSI_Reconnect_China_pages/Domains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Overall_distr&amp;trends.html&quot;,&quot;values&quot;:{},&quot;data&quot;:{&quot;uri&quot;:&quot;radvanyimome.github.io/ZSI_Reconnect_China_pages/Overall_distr&amp;trends.html&quot;},&quot;secure&quot;:false}],&quot;name&quot;:&quot;radvanyimome.github.io/ZSI_Reconnect_China_pages/Overall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Overall_distr&amp;trends.html&quot;,&quot;values&quot;:{},&quot;data&quot;:{&quot;uri&quot;:&quot;radvanyimome.github.io/ZSI_Reconnect_China_pages/Overall_distr&amp;trends.html&quot;},&quot;secure&quot;:false}],&quot;name&quot;:&quot;radvanyimome.github.io/ZSI_Reconnect_China_pages/Overall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BC12AA-1C15-4500-BC9C-8EE83A441DE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Osztalék – technológiai elrendezés</Template>
  <TotalTime>3494</TotalTime>
  <Words>1130</Words>
  <Application>Microsoft Office PowerPoint</Application>
  <PresentationFormat>Szélesvásznú</PresentationFormat>
  <Paragraphs>230</Paragraphs>
  <Slides>47</Slides>
  <Notes>42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47</vt:i4>
      </vt:variant>
    </vt:vector>
  </HeadingPairs>
  <TitlesOfParts>
    <vt:vector size="52" baseType="lpstr">
      <vt:lpstr>Calibri</vt:lpstr>
      <vt:lpstr>Gill Sans MT</vt:lpstr>
      <vt:lpstr>Wingdings</vt:lpstr>
      <vt:lpstr>Wingdings 2</vt:lpstr>
      <vt:lpstr>Osztalék</vt:lpstr>
      <vt:lpstr>ReConnect China Report</vt:lpstr>
      <vt:lpstr>Scope</vt:lpstr>
      <vt:lpstr>GLOBAL TRENDS IN AI &amp; ML TOPICS</vt:lpstr>
      <vt:lpstr>Methods</vt:lpstr>
      <vt:lpstr>Additional methods &amp; Data Processing Results</vt:lpstr>
      <vt:lpstr>Overall Distribution &amp; Trends</vt:lpstr>
      <vt:lpstr>Overall Distribution &amp; Trends (DYNAMIC)</vt:lpstr>
      <vt:lpstr>Overall Distribution &amp; Trends (STATIC)</vt:lpstr>
      <vt:lpstr>Distribution &amp; Trends: Scientific Domains</vt:lpstr>
      <vt:lpstr>Distribution &amp; Trends: Scientific Domains</vt:lpstr>
      <vt:lpstr>Yearly TRENDS in CO-publication FOCUS OF CHINA</vt:lpstr>
      <vt:lpstr>YeARLY OUTPUT of CO-PUBLICATIONS</vt:lpstr>
      <vt:lpstr>RELATIVE INCREASE IN YEARLY CO-publication OUTPUT</vt:lpstr>
      <vt:lpstr>INTRA-EUROPEAN PATTERNS</vt:lpstr>
      <vt:lpstr>EUROPEAN INSTITUTES</vt:lpstr>
      <vt:lpstr>EU28 INSTITUTES</vt:lpstr>
      <vt:lpstr>CHINESE INSTITUTES</vt:lpstr>
      <vt:lpstr>COLLABORATION PATTERNS (EUROPE-China)</vt:lpstr>
      <vt:lpstr>COLLABORATION PATTERNS (EU28-China)</vt:lpstr>
      <vt:lpstr>APPLIED SCIENCES</vt:lpstr>
      <vt:lpstr>Distribution &amp; Trends: Applied Sciences</vt:lpstr>
      <vt:lpstr>Distribution &amp; Trends: Scientific Domains</vt:lpstr>
      <vt:lpstr>Yearly TRENDS in CO-publication FOCUS OF CHINA</vt:lpstr>
      <vt:lpstr>RELATIVE INCREASE IN YEARLY CO-publication OUTPUT</vt:lpstr>
      <vt:lpstr>INTRA-EUROPEAN PATTERNS</vt:lpstr>
      <vt:lpstr>EUROPEAN INSTITUTES</vt:lpstr>
      <vt:lpstr>EU28 INSTITUTES</vt:lpstr>
      <vt:lpstr>CHINESE INSTITUTES</vt:lpstr>
      <vt:lpstr>COLLABORATION PATTERNS (EUROPE-China)</vt:lpstr>
      <vt:lpstr>COLLABORATION PATTERNS (EU28-China)</vt:lpstr>
      <vt:lpstr>NATURAL SCIENCES</vt:lpstr>
      <vt:lpstr>Distribution &amp; Trends: NATURAL Sciences</vt:lpstr>
      <vt:lpstr>Distribution &amp; Trends: Scientific Domains</vt:lpstr>
      <vt:lpstr>Yearly TRENDS in CO-publication FOCUS OF CHINA</vt:lpstr>
      <vt:lpstr>RELATIVE INCREASE IN YEARLY CO-publication OUTPUT</vt:lpstr>
      <vt:lpstr>EUROPEAN INSTITUTES</vt:lpstr>
      <vt:lpstr>EU28 INSTITUTES</vt:lpstr>
      <vt:lpstr>CHINESE INSTITUTES</vt:lpstr>
      <vt:lpstr>COLLABORATION PATTERNS (EUROPE-China)</vt:lpstr>
      <vt:lpstr>COLLABORATION PATTERNS (EU28-China)</vt:lpstr>
      <vt:lpstr>HEALTH SCIENCES</vt:lpstr>
      <vt:lpstr>Distribution &amp; Trends: Scientific Domains</vt:lpstr>
      <vt:lpstr>ThAnk You</vt:lpstr>
      <vt:lpstr>TemPLATE</vt:lpstr>
      <vt:lpstr>Slide 2</vt:lpstr>
      <vt:lpstr>Overall Distribution &amp; Trends</vt:lpstr>
      <vt:lpstr>Overall Distribution &amp; Trends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ZSI – ReConnect China Report</dc:title>
  <dc:creator>Radványi Ádám</dc:creator>
  <cp:lastModifiedBy>Radványi Ádám</cp:lastModifiedBy>
  <cp:revision>21</cp:revision>
  <dcterms:created xsi:type="dcterms:W3CDTF">2023-05-05T09:07:50Z</dcterms:created>
  <dcterms:modified xsi:type="dcterms:W3CDTF">2023-05-23T10:20:27Z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